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71" r:id="rId5"/>
    <p:sldId id="272" r:id="rId6"/>
    <p:sldId id="273" r:id="rId7"/>
    <p:sldId id="264" r:id="rId8"/>
    <p:sldId id="276" r:id="rId9"/>
    <p:sldId id="288" r:id="rId10"/>
    <p:sldId id="259" r:id="rId11"/>
    <p:sldId id="274" r:id="rId12"/>
    <p:sldId id="275" r:id="rId13"/>
    <p:sldId id="279" r:id="rId14"/>
    <p:sldId id="282" r:id="rId15"/>
    <p:sldId id="280" r:id="rId16"/>
    <p:sldId id="281" r:id="rId17"/>
    <p:sldId id="285" r:id="rId18"/>
    <p:sldId id="283" r:id="rId19"/>
    <p:sldId id="286" r:id="rId20"/>
    <p:sldId id="284" r:id="rId21"/>
    <p:sldId id="261" r:id="rId22"/>
    <p:sldId id="277" r:id="rId23"/>
    <p:sldId id="278" r:id="rId24"/>
    <p:sldId id="262" r:id="rId25"/>
    <p:sldId id="287" r:id="rId26"/>
    <p:sldId id="266" r:id="rId27"/>
    <p:sldId id="267" r:id="rId28"/>
    <p:sldId id="268" r:id="rId29"/>
    <p:sldId id="290" r:id="rId30"/>
    <p:sldId id="289" r:id="rId31"/>
    <p:sldId id="291" r:id="rId32"/>
    <p:sldId id="270" r:id="rId33"/>
  </p:sldIdLst>
  <p:sldSz cx="18288000" cy="10287000"/>
  <p:notesSz cx="6858000" cy="9144000"/>
  <p:embeddedFontLst>
    <p:embeddedFont>
      <p:font typeface="Poppins" panose="00000500000000000000" pitchFamily="2" charset="0"/>
      <p:regular r:id="rId35"/>
      <p:bold r:id="rId36"/>
      <p:italic r:id="rId37"/>
      <p:boldItalic r:id="rId38"/>
    </p:embeddedFont>
    <p:embeddedFont>
      <p:font typeface="Poppins Bold" panose="00000800000000000000" charset="0"/>
      <p:regular r:id="rId39"/>
      <p:bold r:id="rId40"/>
    </p:embeddedFont>
    <p:embeddedFont>
      <p:font typeface="Roboto" panose="02000000000000000000" pitchFamily="2" charset="0"/>
      <p:regular r:id="rId41"/>
      <p:bold r:id="rId42"/>
      <p:italic r:id="rId43"/>
      <p:boldItalic r:id="rId4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48" d="100"/>
          <a:sy n="48" d="100"/>
        </p:scale>
        <p:origin x="211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font" Target="fonts/font8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4.fntdata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/>
              <a:t>Histórico de Planejamento e Execução de Apoio Estudantil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>
        <c:manualLayout>
          <c:layoutTarget val="inner"/>
          <c:xMode val="edge"/>
          <c:yMode val="edge"/>
          <c:x val="1.6800305460099276E-2"/>
          <c:y val="0.26448482252811112"/>
          <c:w val="0.9663993890798015"/>
          <c:h val="0.41637414331935541"/>
        </c:manualLayout>
      </c:layout>
      <c:lineChart>
        <c:grouping val="standard"/>
        <c:varyColors val="0"/>
        <c:ser>
          <c:idx val="0"/>
          <c:order val="0"/>
          <c:tx>
            <c:strRef>
              <c:f>PGO!$A$2</c:f>
              <c:strCache>
                <c:ptCount val="1"/>
                <c:pt idx="0">
                  <c:v>PGO aprovado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PGO!$B$1:$J$1</c:f>
              <c:numCache>
                <c:formatCode>General</c:formatCode>
                <c:ptCount val="9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  <c:pt idx="8">
                  <c:v>2025</c:v>
                </c:pt>
              </c:numCache>
            </c:numRef>
          </c:cat>
          <c:val>
            <c:numRef>
              <c:f>PGO!$B$2:$J$2</c:f>
              <c:numCache>
                <c:formatCode>_-* #,##0_-;\-* #,##0_-;_-* "-"??_-;_-@_-</c:formatCode>
                <c:ptCount val="9"/>
                <c:pt idx="0">
                  <c:v>8660573.6400000006</c:v>
                </c:pt>
                <c:pt idx="1">
                  <c:v>8173246.1600000001</c:v>
                </c:pt>
                <c:pt idx="2">
                  <c:v>10238481</c:v>
                </c:pt>
                <c:pt idx="3">
                  <c:v>9821811</c:v>
                </c:pt>
                <c:pt idx="4">
                  <c:v>7367187.7199999997</c:v>
                </c:pt>
                <c:pt idx="5">
                  <c:v>9666119.5999999996</c:v>
                </c:pt>
                <c:pt idx="6">
                  <c:v>11008273</c:v>
                </c:pt>
                <c:pt idx="7">
                  <c:v>13185255</c:v>
                </c:pt>
                <c:pt idx="8">
                  <c:v>14103867.460000001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269-4E6F-AEF1-8453A01C0482}"/>
            </c:ext>
          </c:extLst>
        </c:ser>
        <c:ser>
          <c:idx val="1"/>
          <c:order val="1"/>
          <c:tx>
            <c:strRef>
              <c:f>PGO!$A$3</c:f>
              <c:strCache>
                <c:ptCount val="1"/>
                <c:pt idx="0">
                  <c:v>Execução (liquidado +RAP's liquidados)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PGO!$B$1:$J$1</c:f>
              <c:numCache>
                <c:formatCode>General</c:formatCode>
                <c:ptCount val="9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  <c:pt idx="8">
                  <c:v>2025</c:v>
                </c:pt>
              </c:numCache>
            </c:numRef>
          </c:cat>
          <c:val>
            <c:numRef>
              <c:f>PGO!$B$3:$J$3</c:f>
              <c:numCache>
                <c:formatCode>_-* #,##0_-;\-* #,##0_-;_-* "-"??_-;_-@_-</c:formatCode>
                <c:ptCount val="9"/>
                <c:pt idx="0">
                  <c:v>6702617.6500000004</c:v>
                </c:pt>
                <c:pt idx="1">
                  <c:v>10107904.25</c:v>
                </c:pt>
                <c:pt idx="2">
                  <c:v>9266755.3699999992</c:v>
                </c:pt>
                <c:pt idx="3">
                  <c:v>7816597.8300000001</c:v>
                </c:pt>
                <c:pt idx="4">
                  <c:v>7149494.4199999999</c:v>
                </c:pt>
                <c:pt idx="5">
                  <c:v>8679686.5199999996</c:v>
                </c:pt>
                <c:pt idx="6">
                  <c:v>10985449.210000001</c:v>
                </c:pt>
                <c:pt idx="7">
                  <c:v>12402825.960000001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269-4E6F-AEF1-8453A01C04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78961711"/>
        <c:axId val="578962127"/>
      </c:lineChart>
      <c:catAx>
        <c:axId val="578961711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578962127"/>
        <c:crosses val="autoZero"/>
        <c:auto val="1"/>
        <c:lblAlgn val="ctr"/>
        <c:lblOffset val="100"/>
        <c:noMultiLvlLbl val="0"/>
      </c:catAx>
      <c:valAx>
        <c:axId val="578962127"/>
        <c:scaling>
          <c:orientation val="minMax"/>
        </c:scaling>
        <c:delete val="1"/>
        <c:axPos val="l"/>
        <c:numFmt formatCode="_-* #,##0_-;\-* #,##0_-;_-* &quot;-&quot;??_-;_-@_-" sourceLinked="1"/>
        <c:majorTickMark val="out"/>
        <c:minorTickMark val="none"/>
        <c:tickLblPos val="nextTo"/>
        <c:crossAx val="578961711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dTable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7007746531683541"/>
          <c:y val="0.9255827131031088"/>
          <c:w val="0.46174983127109109"/>
          <c:h val="6.653817440343123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600" b="1"/>
      </a:pPr>
      <a:endParaRPr lang="pt-BR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2840114834928237E-2"/>
          <c:y val="0.3050282642498045"/>
          <c:w val="0.9743197703301435"/>
          <c:h val="0.492470957280312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PGO!$B$38</c:f>
              <c:strCache>
                <c:ptCount val="1"/>
                <c:pt idx="0">
                  <c:v>ORÇAMENTO</c:v>
                </c:pt>
              </c:strCache>
            </c:strRef>
          </c:tx>
          <c:spPr>
            <a:solidFill>
              <a:schemeClr val="accent6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76200" cap="rnd">
                <a:solidFill>
                  <a:srgbClr val="FFC000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PGO!$A$39:$A$43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PGO!$B$39:$B$43</c:f>
              <c:numCache>
                <c:formatCode>_-* #,##0_-;\-* #,##0_-;_-* "-"??_-;_-@_-</c:formatCode>
                <c:ptCount val="5"/>
                <c:pt idx="0">
                  <c:v>7364188</c:v>
                </c:pt>
                <c:pt idx="1">
                  <c:v>9666120</c:v>
                </c:pt>
                <c:pt idx="2">
                  <c:v>11008373</c:v>
                </c:pt>
                <c:pt idx="3">
                  <c:v>13185255</c:v>
                </c:pt>
                <c:pt idx="4">
                  <c:v>14103867.460000001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2DB-4606-9795-1E16BC80584C}"/>
            </c:ext>
          </c:extLst>
        </c:ser>
        <c:ser>
          <c:idx val="1"/>
          <c:order val="1"/>
          <c:tx>
            <c:strRef>
              <c:f>PGO!$C$38</c:f>
              <c:strCache>
                <c:ptCount val="1"/>
                <c:pt idx="0">
                  <c:v>EXECUÇÃO</c:v>
                </c:pt>
              </c:strCache>
            </c:strRef>
          </c:tx>
          <c:spPr>
            <a:solidFill>
              <a:schemeClr val="accent6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PGO!$A$39:$A$43</c:f>
              <c:numCache>
                <c:formatCode>General</c:formatCode>
                <c:ptCount val="5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  <c:pt idx="4">
                  <c:v>2025</c:v>
                </c:pt>
              </c:numCache>
            </c:numRef>
          </c:cat>
          <c:val>
            <c:numRef>
              <c:f>PGO!$C$39:$C$43</c:f>
              <c:numCache>
                <c:formatCode>_-* #,##0_-;\-* #,##0_-;_-* "-"??_-;_-@_-</c:formatCode>
                <c:ptCount val="5"/>
                <c:pt idx="0">
                  <c:v>7149494.4199999999</c:v>
                </c:pt>
                <c:pt idx="1">
                  <c:v>8679686.5199999996</c:v>
                </c:pt>
                <c:pt idx="2">
                  <c:v>10985449.210000001</c:v>
                </c:pt>
                <c:pt idx="3">
                  <c:v>12402825.960000001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2DB-4606-9795-1E16BC80584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47376847"/>
        <c:axId val="547375887"/>
      </c:barChart>
      <c:catAx>
        <c:axId val="5473768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547375887"/>
        <c:crosses val="autoZero"/>
        <c:auto val="1"/>
        <c:lblAlgn val="ctr"/>
        <c:lblOffset val="100"/>
        <c:noMultiLvlLbl val="0"/>
      </c:catAx>
      <c:valAx>
        <c:axId val="547375887"/>
        <c:scaling>
          <c:orientation val="minMax"/>
        </c:scaling>
        <c:delete val="1"/>
        <c:axPos val="l"/>
        <c:numFmt formatCode="_-* #,##0_-;\-* #,##0_-;_-* &quot;-&quot;??_-;_-@_-" sourceLinked="1"/>
        <c:majorTickMark val="none"/>
        <c:minorTickMark val="none"/>
        <c:tickLblPos val="nextTo"/>
        <c:crossAx val="5473768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/>
      </a:pPr>
      <a:endParaRPr lang="pt-B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FD1BEC-8D93-5848-BEF4-410E0DC03585}" type="doc">
      <dgm:prSet loTypeId="urn:microsoft.com/office/officeart/2005/8/layout/process3" loCatId="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pt-BR"/>
        </a:p>
      </dgm:t>
    </dgm:pt>
    <dgm:pt modelId="{3FB29667-5E4F-6746-89A0-015BD32746B7}">
      <dgm:prSet phldrT="[Texto]"/>
      <dgm:spPr/>
      <dgm:t>
        <a:bodyPr/>
        <a:lstStyle/>
        <a:p>
          <a:r>
            <a:rPr lang="pt-BR" b="1" i="0" u="none" dirty="0"/>
            <a:t>Preparação das bases de Planejamento de Editais</a:t>
          </a:r>
          <a:endParaRPr lang="pt-BR" dirty="0"/>
        </a:p>
      </dgm:t>
    </dgm:pt>
    <dgm:pt modelId="{05A06BEE-3CDE-6D4F-AC99-2499C1976E6D}" type="parTrans" cxnId="{8DA8E557-F48A-044C-B8BC-BBDDB04141A2}">
      <dgm:prSet/>
      <dgm:spPr/>
      <dgm:t>
        <a:bodyPr/>
        <a:lstStyle/>
        <a:p>
          <a:endParaRPr lang="pt-BR"/>
        </a:p>
      </dgm:t>
    </dgm:pt>
    <dgm:pt modelId="{25A6C494-A18E-E94A-9CCD-0764D9E36E5F}" type="sibTrans" cxnId="{8DA8E557-F48A-044C-B8BC-BBDDB04141A2}">
      <dgm:prSet/>
      <dgm:spPr/>
      <dgm:t>
        <a:bodyPr/>
        <a:lstStyle/>
        <a:p>
          <a:endParaRPr lang="pt-BR"/>
        </a:p>
      </dgm:t>
    </dgm:pt>
    <dgm:pt modelId="{7D94929B-7A50-9645-9396-35FD4BD07520}">
      <dgm:prSet phldrT="[Texto]"/>
      <dgm:spPr/>
      <dgm:t>
        <a:bodyPr/>
        <a:lstStyle/>
        <a:p>
          <a:r>
            <a:rPr lang="pt-BR" dirty="0"/>
            <a:t>Base de dados Apoio Estudantil</a:t>
          </a:r>
        </a:p>
      </dgm:t>
    </dgm:pt>
    <dgm:pt modelId="{4B63A39A-A129-034A-B3CC-15A9EE578E6E}" type="parTrans" cxnId="{BE67F6E3-82CE-9A48-805F-69CC447CC2DA}">
      <dgm:prSet/>
      <dgm:spPr/>
      <dgm:t>
        <a:bodyPr/>
        <a:lstStyle/>
        <a:p>
          <a:endParaRPr lang="pt-BR"/>
        </a:p>
      </dgm:t>
    </dgm:pt>
    <dgm:pt modelId="{2DA2036A-4ECC-1941-804B-82EB437433A8}" type="sibTrans" cxnId="{BE67F6E3-82CE-9A48-805F-69CC447CC2DA}">
      <dgm:prSet/>
      <dgm:spPr/>
      <dgm:t>
        <a:bodyPr/>
        <a:lstStyle/>
        <a:p>
          <a:endParaRPr lang="pt-BR"/>
        </a:p>
      </dgm:t>
    </dgm:pt>
    <dgm:pt modelId="{644E7DC6-80D8-6542-929D-0DDDE1589CDF}">
      <dgm:prSet phldrT="[Texto]"/>
      <dgm:spPr/>
      <dgm:t>
        <a:bodyPr/>
        <a:lstStyle/>
        <a:p>
          <a:r>
            <a:rPr lang="pt-BR"/>
            <a:t>Solicitação de Informações para as Unidades</a:t>
          </a:r>
        </a:p>
      </dgm:t>
    </dgm:pt>
    <dgm:pt modelId="{C762B770-1120-294E-9E71-EB1A1304ECD1}" type="parTrans" cxnId="{891645D6-41D1-324C-9A1E-56BEAD53DEED}">
      <dgm:prSet/>
      <dgm:spPr/>
      <dgm:t>
        <a:bodyPr/>
        <a:lstStyle/>
        <a:p>
          <a:endParaRPr lang="pt-BR"/>
        </a:p>
      </dgm:t>
    </dgm:pt>
    <dgm:pt modelId="{C86C62C2-3DCB-D048-A1F3-6648B6640279}" type="sibTrans" cxnId="{891645D6-41D1-324C-9A1E-56BEAD53DEED}">
      <dgm:prSet/>
      <dgm:spPr/>
      <dgm:t>
        <a:bodyPr/>
        <a:lstStyle/>
        <a:p>
          <a:endParaRPr lang="pt-BR"/>
        </a:p>
      </dgm:t>
    </dgm:pt>
    <dgm:pt modelId="{1088C360-9562-7D44-9D42-B543C162B18C}">
      <dgm:prSet phldrT="[Texto]"/>
      <dgm:spPr/>
      <dgm:t>
        <a:bodyPr/>
        <a:lstStyle/>
        <a:p>
          <a:r>
            <a:rPr lang="pt-BR" dirty="0"/>
            <a:t>Ofício inicial unidades (Planilha)</a:t>
          </a:r>
        </a:p>
      </dgm:t>
    </dgm:pt>
    <dgm:pt modelId="{49AB51E1-602F-6142-9897-AEFCEFDA58C8}" type="parTrans" cxnId="{2E901CB6-7537-9E44-8DFA-B33A0ABD592F}">
      <dgm:prSet/>
      <dgm:spPr/>
      <dgm:t>
        <a:bodyPr/>
        <a:lstStyle/>
        <a:p>
          <a:endParaRPr lang="pt-BR"/>
        </a:p>
      </dgm:t>
    </dgm:pt>
    <dgm:pt modelId="{8EF9D1A9-C965-F241-A463-636C4D323648}" type="sibTrans" cxnId="{2E901CB6-7537-9E44-8DFA-B33A0ABD592F}">
      <dgm:prSet/>
      <dgm:spPr/>
      <dgm:t>
        <a:bodyPr/>
        <a:lstStyle/>
        <a:p>
          <a:endParaRPr lang="pt-BR"/>
        </a:p>
      </dgm:t>
    </dgm:pt>
    <dgm:pt modelId="{2DAACCE0-8239-1045-8115-89B59E8BECC4}">
      <dgm:prSet phldrT="[Texto]"/>
      <dgm:spPr/>
      <dgm:t>
        <a:bodyPr/>
        <a:lstStyle/>
        <a:p>
          <a:r>
            <a:rPr lang="pt-BR" b="1" i="0" u="none"/>
            <a:t>Propostas de Contratos PGO</a:t>
          </a:r>
          <a:endParaRPr lang="pt-BR"/>
        </a:p>
      </dgm:t>
    </dgm:pt>
    <dgm:pt modelId="{910B617D-78F8-1341-A6DF-A60224EB5B22}" type="parTrans" cxnId="{6D447D31-2B05-2447-A319-B89BFFCF7A4D}">
      <dgm:prSet/>
      <dgm:spPr/>
      <dgm:t>
        <a:bodyPr/>
        <a:lstStyle/>
        <a:p>
          <a:endParaRPr lang="pt-BR"/>
        </a:p>
      </dgm:t>
    </dgm:pt>
    <dgm:pt modelId="{C568188A-E1D7-6E4D-B43B-E46648AA9354}" type="sibTrans" cxnId="{6D447D31-2B05-2447-A319-B89BFFCF7A4D}">
      <dgm:prSet/>
      <dgm:spPr/>
      <dgm:t>
        <a:bodyPr/>
        <a:lstStyle/>
        <a:p>
          <a:endParaRPr lang="pt-BR"/>
        </a:p>
      </dgm:t>
    </dgm:pt>
    <dgm:pt modelId="{6EA99C5D-D243-A649-BBF5-0F158C41C3B3}">
      <dgm:prSet phldrT="[Texto]"/>
      <dgm:spPr/>
      <dgm:t>
        <a:bodyPr/>
        <a:lstStyle/>
        <a:p>
          <a:r>
            <a:rPr lang="pt-BR" dirty="0"/>
            <a:t>Consolidação Proposta</a:t>
          </a:r>
        </a:p>
      </dgm:t>
    </dgm:pt>
    <dgm:pt modelId="{70CE42F7-0BCB-3D40-BF45-9BD88F64A353}" type="parTrans" cxnId="{9D66976E-E378-A942-B206-07C85D1CD157}">
      <dgm:prSet/>
      <dgm:spPr/>
      <dgm:t>
        <a:bodyPr/>
        <a:lstStyle/>
        <a:p>
          <a:endParaRPr lang="pt-BR"/>
        </a:p>
      </dgm:t>
    </dgm:pt>
    <dgm:pt modelId="{A593B80F-4AEF-784E-B7ED-9F5E2AF30D7A}" type="sibTrans" cxnId="{9D66976E-E378-A942-B206-07C85D1CD157}">
      <dgm:prSet/>
      <dgm:spPr/>
      <dgm:t>
        <a:bodyPr/>
        <a:lstStyle/>
        <a:p>
          <a:endParaRPr lang="pt-BR"/>
        </a:p>
      </dgm:t>
    </dgm:pt>
    <dgm:pt modelId="{8B5425C6-C338-054E-8BCB-5C67AAD21970}">
      <dgm:prSet phldrT="[Texto]"/>
      <dgm:spPr/>
      <dgm:t>
        <a:bodyPr/>
        <a:lstStyle/>
        <a:p>
          <a:r>
            <a:rPr lang="pt-BR"/>
            <a:t>Modelo de Planilha Unidades</a:t>
          </a:r>
        </a:p>
      </dgm:t>
    </dgm:pt>
    <dgm:pt modelId="{14BB8D17-C505-7143-8CF6-CF852C324BA2}" type="parTrans" cxnId="{ABE441E1-7E59-3241-B0DD-03CA45729EB6}">
      <dgm:prSet/>
      <dgm:spPr/>
      <dgm:t>
        <a:bodyPr/>
        <a:lstStyle/>
        <a:p>
          <a:endParaRPr lang="pt-BR"/>
        </a:p>
      </dgm:t>
    </dgm:pt>
    <dgm:pt modelId="{A875FA43-A867-6B4D-A4E7-9FBE5373062C}" type="sibTrans" cxnId="{ABE441E1-7E59-3241-B0DD-03CA45729EB6}">
      <dgm:prSet/>
      <dgm:spPr/>
      <dgm:t>
        <a:bodyPr/>
        <a:lstStyle/>
        <a:p>
          <a:endParaRPr lang="pt-BR"/>
        </a:p>
      </dgm:t>
    </dgm:pt>
    <dgm:pt modelId="{A9FF8D7F-526F-48BC-A75E-2C50C770051B}">
      <dgm:prSet/>
      <dgm:spPr/>
      <dgm:t>
        <a:bodyPr/>
        <a:lstStyle/>
        <a:p>
          <a:r>
            <a:rPr lang="pt-BR"/>
            <a:t>1ª. Versão da Proposta</a:t>
          </a:r>
          <a:endParaRPr lang="pt-BR" dirty="0"/>
        </a:p>
      </dgm:t>
    </dgm:pt>
    <dgm:pt modelId="{D1ACA405-A0A9-40D8-9253-B23F448BD1DE}" type="parTrans" cxnId="{ACE59D2C-7F70-4DBD-B1C1-B90C8AA4C930}">
      <dgm:prSet/>
      <dgm:spPr/>
      <dgm:t>
        <a:bodyPr/>
        <a:lstStyle/>
        <a:p>
          <a:endParaRPr lang="pt-BR"/>
        </a:p>
      </dgm:t>
    </dgm:pt>
    <dgm:pt modelId="{33BCC6A7-BFF7-42DC-997E-B5E17C934936}" type="sibTrans" cxnId="{ACE59D2C-7F70-4DBD-B1C1-B90C8AA4C930}">
      <dgm:prSet/>
      <dgm:spPr/>
      <dgm:t>
        <a:bodyPr/>
        <a:lstStyle/>
        <a:p>
          <a:endParaRPr lang="pt-BR"/>
        </a:p>
      </dgm:t>
    </dgm:pt>
    <dgm:pt modelId="{D5DB971B-685A-4442-B9D6-F5FA6DC32780}">
      <dgm:prSet/>
      <dgm:spPr/>
      <dgm:t>
        <a:bodyPr/>
        <a:lstStyle/>
        <a:p>
          <a:r>
            <a:rPr lang="pt-BR"/>
            <a:t>Revisão</a:t>
          </a:r>
          <a:endParaRPr lang="pt-BR" dirty="0"/>
        </a:p>
      </dgm:t>
    </dgm:pt>
    <dgm:pt modelId="{3D50CC54-634B-4373-A7BC-339E80FEC33A}" type="parTrans" cxnId="{5CD5935A-F114-475C-B157-06FB810C5DEC}">
      <dgm:prSet/>
      <dgm:spPr/>
      <dgm:t>
        <a:bodyPr/>
        <a:lstStyle/>
        <a:p>
          <a:endParaRPr lang="pt-BR"/>
        </a:p>
      </dgm:t>
    </dgm:pt>
    <dgm:pt modelId="{4B19C62A-D8E0-4034-BE08-461B4BEA79FB}" type="sibTrans" cxnId="{5CD5935A-F114-475C-B157-06FB810C5DEC}">
      <dgm:prSet/>
      <dgm:spPr/>
      <dgm:t>
        <a:bodyPr/>
        <a:lstStyle/>
        <a:p>
          <a:endParaRPr lang="pt-BR"/>
        </a:p>
      </dgm:t>
    </dgm:pt>
    <dgm:pt modelId="{740ADF0E-A145-410F-93A5-DE565D9CC53A}">
      <dgm:prSet/>
      <dgm:spPr/>
      <dgm:t>
        <a:bodyPr/>
        <a:lstStyle/>
        <a:p>
          <a:r>
            <a:rPr lang="pt-BR" dirty="0"/>
            <a:t>Aprovação</a:t>
          </a:r>
        </a:p>
      </dgm:t>
    </dgm:pt>
    <dgm:pt modelId="{81925976-5E22-4925-A2CC-06A386B7E3A5}" type="parTrans" cxnId="{D37DAE80-1207-4910-BD51-E6075D498B26}">
      <dgm:prSet/>
      <dgm:spPr/>
      <dgm:t>
        <a:bodyPr/>
        <a:lstStyle/>
        <a:p>
          <a:endParaRPr lang="pt-BR"/>
        </a:p>
      </dgm:t>
    </dgm:pt>
    <dgm:pt modelId="{0DE169E0-3958-41CD-844E-CEBF41359168}" type="sibTrans" cxnId="{D37DAE80-1207-4910-BD51-E6075D498B26}">
      <dgm:prSet/>
      <dgm:spPr/>
      <dgm:t>
        <a:bodyPr/>
        <a:lstStyle/>
        <a:p>
          <a:endParaRPr lang="pt-BR"/>
        </a:p>
      </dgm:t>
    </dgm:pt>
    <dgm:pt modelId="{4FC56257-FC13-4858-A49C-44AAD78BB06F}">
      <dgm:prSet/>
      <dgm:spPr/>
      <dgm:t>
        <a:bodyPr/>
        <a:lstStyle/>
        <a:p>
          <a:r>
            <a:rPr lang="pt-BR"/>
            <a:t>Reuniões unidades acadêmicas e administrativas</a:t>
          </a:r>
          <a:endParaRPr lang="pt-BR" dirty="0"/>
        </a:p>
      </dgm:t>
    </dgm:pt>
    <dgm:pt modelId="{9CA61F82-71DF-496D-BE32-E8209C8F04AE}" type="parTrans" cxnId="{DA50596C-7BD6-46E2-A49C-1FC11637A7EE}">
      <dgm:prSet/>
      <dgm:spPr/>
      <dgm:t>
        <a:bodyPr/>
        <a:lstStyle/>
        <a:p>
          <a:endParaRPr lang="pt-BR"/>
        </a:p>
      </dgm:t>
    </dgm:pt>
    <dgm:pt modelId="{20904422-A88F-47E3-9BA5-82A5EA9E51E4}" type="sibTrans" cxnId="{DA50596C-7BD6-46E2-A49C-1FC11637A7EE}">
      <dgm:prSet/>
      <dgm:spPr/>
      <dgm:t>
        <a:bodyPr/>
        <a:lstStyle/>
        <a:p>
          <a:endParaRPr lang="pt-BR"/>
        </a:p>
      </dgm:t>
    </dgm:pt>
    <dgm:pt modelId="{299A781A-10AF-4227-AB27-499278EBD693}">
      <dgm:prSet/>
      <dgm:spPr/>
      <dgm:t>
        <a:bodyPr/>
        <a:lstStyle/>
        <a:p>
          <a:r>
            <a:rPr lang="pt-BR"/>
            <a:t>Proposta prévia unidades</a:t>
          </a:r>
          <a:endParaRPr lang="pt-BR" dirty="0"/>
        </a:p>
      </dgm:t>
    </dgm:pt>
    <dgm:pt modelId="{4D2AD62D-9762-4D65-B713-EDB505BBD8CB}" type="parTrans" cxnId="{CE7EB1FE-0B26-4EAE-A3A3-2A700E41FA13}">
      <dgm:prSet/>
      <dgm:spPr/>
      <dgm:t>
        <a:bodyPr/>
        <a:lstStyle/>
        <a:p>
          <a:endParaRPr lang="pt-BR"/>
        </a:p>
      </dgm:t>
    </dgm:pt>
    <dgm:pt modelId="{D28EA8D0-CCA6-4E84-98AB-E0E143BC2D32}" type="sibTrans" cxnId="{CE7EB1FE-0B26-4EAE-A3A3-2A700E41FA13}">
      <dgm:prSet/>
      <dgm:spPr/>
      <dgm:t>
        <a:bodyPr/>
        <a:lstStyle/>
        <a:p>
          <a:endParaRPr lang="pt-BR"/>
        </a:p>
      </dgm:t>
    </dgm:pt>
    <dgm:pt modelId="{DA2A91FF-2390-4EDE-BC4C-5420518E2841}">
      <dgm:prSet/>
      <dgm:spPr/>
      <dgm:t>
        <a:bodyPr/>
        <a:lstStyle/>
        <a:p>
          <a:r>
            <a:rPr lang="pt-BR" dirty="0"/>
            <a:t>Ajustes unidades</a:t>
          </a:r>
        </a:p>
      </dgm:t>
    </dgm:pt>
    <dgm:pt modelId="{CDF7518E-D5A9-4755-A16E-E68A7058881D}" type="parTrans" cxnId="{83B4E390-BA9F-4EA3-A3A4-134E27952A3C}">
      <dgm:prSet/>
      <dgm:spPr/>
      <dgm:t>
        <a:bodyPr/>
        <a:lstStyle/>
        <a:p>
          <a:endParaRPr lang="pt-BR"/>
        </a:p>
      </dgm:t>
    </dgm:pt>
    <dgm:pt modelId="{CCCFE82C-47A8-4B34-AA7D-E8BCB9749546}" type="sibTrans" cxnId="{83B4E390-BA9F-4EA3-A3A4-134E27952A3C}">
      <dgm:prSet/>
      <dgm:spPr/>
      <dgm:t>
        <a:bodyPr/>
        <a:lstStyle/>
        <a:p>
          <a:endParaRPr lang="pt-BR"/>
        </a:p>
      </dgm:t>
    </dgm:pt>
    <dgm:pt modelId="{780B4E16-D466-764B-94FC-B4F1C684C4AD}" type="pres">
      <dgm:prSet presAssocID="{0DFD1BEC-8D93-5848-BEF4-410E0DC03585}" presName="linearFlow" presStyleCnt="0">
        <dgm:presLayoutVars>
          <dgm:dir/>
          <dgm:animLvl val="lvl"/>
          <dgm:resizeHandles val="exact"/>
        </dgm:presLayoutVars>
      </dgm:prSet>
      <dgm:spPr/>
    </dgm:pt>
    <dgm:pt modelId="{778BA5A9-9E49-8C45-B078-8B3F8D834276}" type="pres">
      <dgm:prSet presAssocID="{3FB29667-5E4F-6746-89A0-015BD32746B7}" presName="composite" presStyleCnt="0"/>
      <dgm:spPr/>
    </dgm:pt>
    <dgm:pt modelId="{9E0D47DC-E796-D046-B89A-7671B744DC5B}" type="pres">
      <dgm:prSet presAssocID="{3FB29667-5E4F-6746-89A0-015BD32746B7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04D2F26A-0CD8-494E-A61A-38705028A959}" type="pres">
      <dgm:prSet presAssocID="{3FB29667-5E4F-6746-89A0-015BD32746B7}" presName="parSh" presStyleLbl="node1" presStyleIdx="0" presStyleCnt="3"/>
      <dgm:spPr/>
    </dgm:pt>
    <dgm:pt modelId="{F0C1B862-461E-DE42-A6BF-CD16B3372907}" type="pres">
      <dgm:prSet presAssocID="{3FB29667-5E4F-6746-89A0-015BD32746B7}" presName="desTx" presStyleLbl="fgAcc1" presStyleIdx="0" presStyleCnt="3">
        <dgm:presLayoutVars>
          <dgm:bulletEnabled val="1"/>
        </dgm:presLayoutVars>
      </dgm:prSet>
      <dgm:spPr/>
    </dgm:pt>
    <dgm:pt modelId="{E69B9E62-20DE-D644-A470-EC1FBC17375E}" type="pres">
      <dgm:prSet presAssocID="{25A6C494-A18E-E94A-9CCD-0764D9E36E5F}" presName="sibTrans" presStyleLbl="sibTrans2D1" presStyleIdx="0" presStyleCnt="2"/>
      <dgm:spPr/>
    </dgm:pt>
    <dgm:pt modelId="{EC13295C-7E1B-6644-A094-7C8A3C20A071}" type="pres">
      <dgm:prSet presAssocID="{25A6C494-A18E-E94A-9CCD-0764D9E36E5F}" presName="connTx" presStyleLbl="sibTrans2D1" presStyleIdx="0" presStyleCnt="2"/>
      <dgm:spPr/>
    </dgm:pt>
    <dgm:pt modelId="{B7AAA8AB-6985-C24B-87FB-9932747E74F5}" type="pres">
      <dgm:prSet presAssocID="{644E7DC6-80D8-6542-929D-0DDDE1589CDF}" presName="composite" presStyleCnt="0"/>
      <dgm:spPr/>
    </dgm:pt>
    <dgm:pt modelId="{19414668-C439-304D-BAA4-3FD4E42C1C22}" type="pres">
      <dgm:prSet presAssocID="{644E7DC6-80D8-6542-929D-0DDDE1589CDF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A9BA2973-F928-6641-BC50-9EEE29B552E9}" type="pres">
      <dgm:prSet presAssocID="{644E7DC6-80D8-6542-929D-0DDDE1589CDF}" presName="parSh" presStyleLbl="node1" presStyleIdx="1" presStyleCnt="3"/>
      <dgm:spPr/>
    </dgm:pt>
    <dgm:pt modelId="{65D1EB5F-9413-D645-9978-0CCB5C030083}" type="pres">
      <dgm:prSet presAssocID="{644E7DC6-80D8-6542-929D-0DDDE1589CDF}" presName="desTx" presStyleLbl="fgAcc1" presStyleIdx="1" presStyleCnt="3">
        <dgm:presLayoutVars>
          <dgm:bulletEnabled val="1"/>
        </dgm:presLayoutVars>
      </dgm:prSet>
      <dgm:spPr/>
    </dgm:pt>
    <dgm:pt modelId="{4819854A-ABE1-584C-A1DF-F9EC53D85DAD}" type="pres">
      <dgm:prSet presAssocID="{C86C62C2-3DCB-D048-A1F3-6648B6640279}" presName="sibTrans" presStyleLbl="sibTrans2D1" presStyleIdx="1" presStyleCnt="2"/>
      <dgm:spPr/>
    </dgm:pt>
    <dgm:pt modelId="{144A3C30-19FE-2449-95CB-C6C65A248A4E}" type="pres">
      <dgm:prSet presAssocID="{C86C62C2-3DCB-D048-A1F3-6648B6640279}" presName="connTx" presStyleLbl="sibTrans2D1" presStyleIdx="1" presStyleCnt="2"/>
      <dgm:spPr/>
    </dgm:pt>
    <dgm:pt modelId="{7BE73691-A076-5F49-9397-9ABC6F4CF596}" type="pres">
      <dgm:prSet presAssocID="{2DAACCE0-8239-1045-8115-89B59E8BECC4}" presName="composite" presStyleCnt="0"/>
      <dgm:spPr/>
    </dgm:pt>
    <dgm:pt modelId="{2E678944-3F65-7949-B5B8-15B57D6D0D3D}" type="pres">
      <dgm:prSet presAssocID="{2DAACCE0-8239-1045-8115-89B59E8BECC4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81F91A38-DFE3-CD45-B64C-0FC44C82CC96}" type="pres">
      <dgm:prSet presAssocID="{2DAACCE0-8239-1045-8115-89B59E8BECC4}" presName="parSh" presStyleLbl="node1" presStyleIdx="2" presStyleCnt="3"/>
      <dgm:spPr/>
    </dgm:pt>
    <dgm:pt modelId="{862E2079-4E78-574D-B7E6-ACE4B5D72251}" type="pres">
      <dgm:prSet presAssocID="{2DAACCE0-8239-1045-8115-89B59E8BECC4}" presName="desTx" presStyleLbl="fgAcc1" presStyleIdx="2" presStyleCnt="3">
        <dgm:presLayoutVars>
          <dgm:bulletEnabled val="1"/>
        </dgm:presLayoutVars>
      </dgm:prSet>
      <dgm:spPr/>
    </dgm:pt>
  </dgm:ptLst>
  <dgm:cxnLst>
    <dgm:cxn modelId="{E9C44104-54F2-BA40-B08F-DD219446EC10}" type="presOf" srcId="{25A6C494-A18E-E94A-9CCD-0764D9E36E5F}" destId="{E69B9E62-20DE-D644-A470-EC1FBC17375E}" srcOrd="0" destOrd="0" presId="urn:microsoft.com/office/officeart/2005/8/layout/process3"/>
    <dgm:cxn modelId="{D0264E0D-4A36-8C44-B3A0-1EA44041883B}" type="presOf" srcId="{644E7DC6-80D8-6542-929D-0DDDE1589CDF}" destId="{19414668-C439-304D-BAA4-3FD4E42C1C22}" srcOrd="0" destOrd="0" presId="urn:microsoft.com/office/officeart/2005/8/layout/process3"/>
    <dgm:cxn modelId="{B73EBD0E-B5DD-2845-8062-931A43315A8C}" type="presOf" srcId="{7D94929B-7A50-9645-9396-35FD4BD07520}" destId="{F0C1B862-461E-DE42-A6BF-CD16B3372907}" srcOrd="0" destOrd="0" presId="urn:microsoft.com/office/officeart/2005/8/layout/process3"/>
    <dgm:cxn modelId="{907F6F18-38C0-3843-ABFF-9A07DBCB5DE2}" type="presOf" srcId="{C86C62C2-3DCB-D048-A1F3-6648B6640279}" destId="{144A3C30-19FE-2449-95CB-C6C65A248A4E}" srcOrd="1" destOrd="0" presId="urn:microsoft.com/office/officeart/2005/8/layout/process3"/>
    <dgm:cxn modelId="{DD6D342B-6237-3A48-A515-AC7D457B3EE7}" type="presOf" srcId="{0DFD1BEC-8D93-5848-BEF4-410E0DC03585}" destId="{780B4E16-D466-764B-94FC-B4F1C684C4AD}" srcOrd="0" destOrd="0" presId="urn:microsoft.com/office/officeart/2005/8/layout/process3"/>
    <dgm:cxn modelId="{ACE59D2C-7F70-4DBD-B1C1-B90C8AA4C930}" srcId="{2DAACCE0-8239-1045-8115-89B59E8BECC4}" destId="{A9FF8D7F-526F-48BC-A75E-2C50C770051B}" srcOrd="1" destOrd="0" parTransId="{D1ACA405-A0A9-40D8-9253-B23F448BD1DE}" sibTransId="{33BCC6A7-BFF7-42DC-997E-B5E17C934936}"/>
    <dgm:cxn modelId="{6D447D31-2B05-2447-A319-B89BFFCF7A4D}" srcId="{0DFD1BEC-8D93-5848-BEF4-410E0DC03585}" destId="{2DAACCE0-8239-1045-8115-89B59E8BECC4}" srcOrd="2" destOrd="0" parTransId="{910B617D-78F8-1341-A6DF-A60224EB5B22}" sibTransId="{C568188A-E1D7-6E4D-B43B-E46648AA9354}"/>
    <dgm:cxn modelId="{E4930B65-D746-8549-BFDE-EF9A6AAC68E5}" type="presOf" srcId="{25A6C494-A18E-E94A-9CCD-0764D9E36E5F}" destId="{EC13295C-7E1B-6644-A094-7C8A3C20A071}" srcOrd="1" destOrd="0" presId="urn:microsoft.com/office/officeart/2005/8/layout/process3"/>
    <dgm:cxn modelId="{0C12E065-5BDA-42CD-B339-A1C26787B5D4}" type="presOf" srcId="{D5DB971B-685A-4442-B9D6-F5FA6DC32780}" destId="{862E2079-4E78-574D-B7E6-ACE4B5D72251}" srcOrd="0" destOrd="2" presId="urn:microsoft.com/office/officeart/2005/8/layout/process3"/>
    <dgm:cxn modelId="{A757A866-2ADB-8E48-AB7C-D8EF4176D6A1}" type="presOf" srcId="{8B5425C6-C338-054E-8BCB-5C67AAD21970}" destId="{F0C1B862-461E-DE42-A6BF-CD16B3372907}" srcOrd="0" destOrd="1" presId="urn:microsoft.com/office/officeart/2005/8/layout/process3"/>
    <dgm:cxn modelId="{DA50596C-7BD6-46E2-A49C-1FC11637A7EE}" srcId="{644E7DC6-80D8-6542-929D-0DDDE1589CDF}" destId="{4FC56257-FC13-4858-A49C-44AAD78BB06F}" srcOrd="1" destOrd="0" parTransId="{9CA61F82-71DF-496D-BE32-E8209C8F04AE}" sibTransId="{20904422-A88F-47E3-9BA5-82A5EA9E51E4}"/>
    <dgm:cxn modelId="{9D66976E-E378-A942-B206-07C85D1CD157}" srcId="{2DAACCE0-8239-1045-8115-89B59E8BECC4}" destId="{6EA99C5D-D243-A649-BBF5-0F158C41C3B3}" srcOrd="0" destOrd="0" parTransId="{70CE42F7-0BCB-3D40-BF45-9BD88F64A353}" sibTransId="{A593B80F-4AEF-784E-B7ED-9F5E2AF30D7A}"/>
    <dgm:cxn modelId="{655DA550-ACE0-0D4E-BDE6-2877F463BE46}" type="presOf" srcId="{3FB29667-5E4F-6746-89A0-015BD32746B7}" destId="{9E0D47DC-E796-D046-B89A-7671B744DC5B}" srcOrd="0" destOrd="0" presId="urn:microsoft.com/office/officeart/2005/8/layout/process3"/>
    <dgm:cxn modelId="{8DA8E557-F48A-044C-B8BC-BBDDB04141A2}" srcId="{0DFD1BEC-8D93-5848-BEF4-410E0DC03585}" destId="{3FB29667-5E4F-6746-89A0-015BD32746B7}" srcOrd="0" destOrd="0" parTransId="{05A06BEE-3CDE-6D4F-AC99-2499C1976E6D}" sibTransId="{25A6C494-A18E-E94A-9CCD-0764D9E36E5F}"/>
    <dgm:cxn modelId="{5CD5935A-F114-475C-B157-06FB810C5DEC}" srcId="{2DAACCE0-8239-1045-8115-89B59E8BECC4}" destId="{D5DB971B-685A-4442-B9D6-F5FA6DC32780}" srcOrd="2" destOrd="0" parTransId="{3D50CC54-634B-4373-A7BC-339E80FEC33A}" sibTransId="{4B19C62A-D8E0-4034-BE08-461B4BEA79FB}"/>
    <dgm:cxn modelId="{D37DAE80-1207-4910-BD51-E6075D498B26}" srcId="{2DAACCE0-8239-1045-8115-89B59E8BECC4}" destId="{740ADF0E-A145-410F-93A5-DE565D9CC53A}" srcOrd="3" destOrd="0" parTransId="{81925976-5E22-4925-A2CC-06A386B7E3A5}" sibTransId="{0DE169E0-3958-41CD-844E-CEBF41359168}"/>
    <dgm:cxn modelId="{6C151381-CD79-4504-9D3B-717104BE9D9F}" type="presOf" srcId="{299A781A-10AF-4227-AB27-499278EBD693}" destId="{65D1EB5F-9413-D645-9978-0CCB5C030083}" srcOrd="0" destOrd="2" presId="urn:microsoft.com/office/officeart/2005/8/layout/process3"/>
    <dgm:cxn modelId="{7ABA9C88-C546-FD47-88E2-0BE38CD83E9D}" type="presOf" srcId="{644E7DC6-80D8-6542-929D-0DDDE1589CDF}" destId="{A9BA2973-F928-6641-BC50-9EEE29B552E9}" srcOrd="1" destOrd="0" presId="urn:microsoft.com/office/officeart/2005/8/layout/process3"/>
    <dgm:cxn modelId="{4C50FE8B-9508-4873-A6D9-4A8572F0022D}" type="presOf" srcId="{4FC56257-FC13-4858-A49C-44AAD78BB06F}" destId="{65D1EB5F-9413-D645-9978-0CCB5C030083}" srcOrd="0" destOrd="1" presId="urn:microsoft.com/office/officeart/2005/8/layout/process3"/>
    <dgm:cxn modelId="{83B4E390-BA9F-4EA3-A3A4-134E27952A3C}" srcId="{644E7DC6-80D8-6542-929D-0DDDE1589CDF}" destId="{DA2A91FF-2390-4EDE-BC4C-5420518E2841}" srcOrd="3" destOrd="0" parTransId="{CDF7518E-D5A9-4755-A16E-E68A7058881D}" sibTransId="{CCCFE82C-47A8-4B34-AA7D-E8BCB9749546}"/>
    <dgm:cxn modelId="{89B54B96-0D9C-E846-8DB5-0690A9F01616}" type="presOf" srcId="{2DAACCE0-8239-1045-8115-89B59E8BECC4}" destId="{2E678944-3F65-7949-B5B8-15B57D6D0D3D}" srcOrd="0" destOrd="0" presId="urn:microsoft.com/office/officeart/2005/8/layout/process3"/>
    <dgm:cxn modelId="{E20ABF98-A164-E64D-B8A9-523C14BF9306}" type="presOf" srcId="{3FB29667-5E4F-6746-89A0-015BD32746B7}" destId="{04D2F26A-0CD8-494E-A61A-38705028A959}" srcOrd="1" destOrd="0" presId="urn:microsoft.com/office/officeart/2005/8/layout/process3"/>
    <dgm:cxn modelId="{2E901CB6-7537-9E44-8DFA-B33A0ABD592F}" srcId="{644E7DC6-80D8-6542-929D-0DDDE1589CDF}" destId="{1088C360-9562-7D44-9D42-B543C162B18C}" srcOrd="0" destOrd="0" parTransId="{49AB51E1-602F-6142-9897-AEFCEFDA58C8}" sibTransId="{8EF9D1A9-C965-F241-A463-636C4D323648}"/>
    <dgm:cxn modelId="{8FC135C2-32EC-4887-8FAA-495640B19F2B}" type="presOf" srcId="{740ADF0E-A145-410F-93A5-DE565D9CC53A}" destId="{862E2079-4E78-574D-B7E6-ACE4B5D72251}" srcOrd="0" destOrd="3" presId="urn:microsoft.com/office/officeart/2005/8/layout/process3"/>
    <dgm:cxn modelId="{891645D6-41D1-324C-9A1E-56BEAD53DEED}" srcId="{0DFD1BEC-8D93-5848-BEF4-410E0DC03585}" destId="{644E7DC6-80D8-6542-929D-0DDDE1589CDF}" srcOrd="1" destOrd="0" parTransId="{C762B770-1120-294E-9E71-EB1A1304ECD1}" sibTransId="{C86C62C2-3DCB-D048-A1F3-6648B6640279}"/>
    <dgm:cxn modelId="{C78AA2DB-6EB5-FD4A-B58B-10964385B8E7}" type="presOf" srcId="{2DAACCE0-8239-1045-8115-89B59E8BECC4}" destId="{81F91A38-DFE3-CD45-B64C-0FC44C82CC96}" srcOrd="1" destOrd="0" presId="urn:microsoft.com/office/officeart/2005/8/layout/process3"/>
    <dgm:cxn modelId="{ABE441E1-7E59-3241-B0DD-03CA45729EB6}" srcId="{3FB29667-5E4F-6746-89A0-015BD32746B7}" destId="{8B5425C6-C338-054E-8BCB-5C67AAD21970}" srcOrd="1" destOrd="0" parTransId="{14BB8D17-C505-7143-8CF6-CF852C324BA2}" sibTransId="{A875FA43-A867-6B4D-A4E7-9FBE5373062C}"/>
    <dgm:cxn modelId="{BE67F6E3-82CE-9A48-805F-69CC447CC2DA}" srcId="{3FB29667-5E4F-6746-89A0-015BD32746B7}" destId="{7D94929B-7A50-9645-9396-35FD4BD07520}" srcOrd="0" destOrd="0" parTransId="{4B63A39A-A129-034A-B3CC-15A9EE578E6E}" sibTransId="{2DA2036A-4ECC-1941-804B-82EB437433A8}"/>
    <dgm:cxn modelId="{9EFFFBE5-6A57-8E48-BC1F-52464FB82B54}" type="presOf" srcId="{C86C62C2-3DCB-D048-A1F3-6648B6640279}" destId="{4819854A-ABE1-584C-A1DF-F9EC53D85DAD}" srcOrd="0" destOrd="0" presId="urn:microsoft.com/office/officeart/2005/8/layout/process3"/>
    <dgm:cxn modelId="{ED3D4EE9-C339-40DC-9866-0B27BE542F73}" type="presOf" srcId="{DA2A91FF-2390-4EDE-BC4C-5420518E2841}" destId="{65D1EB5F-9413-D645-9978-0CCB5C030083}" srcOrd="0" destOrd="3" presId="urn:microsoft.com/office/officeart/2005/8/layout/process3"/>
    <dgm:cxn modelId="{0CF46EF7-3EE2-48C2-BD05-14476083CF6C}" type="presOf" srcId="{A9FF8D7F-526F-48BC-A75E-2C50C770051B}" destId="{862E2079-4E78-574D-B7E6-ACE4B5D72251}" srcOrd="0" destOrd="1" presId="urn:microsoft.com/office/officeart/2005/8/layout/process3"/>
    <dgm:cxn modelId="{03DE23F9-B2F7-5C49-A432-0D25379245CD}" type="presOf" srcId="{6EA99C5D-D243-A649-BBF5-0F158C41C3B3}" destId="{862E2079-4E78-574D-B7E6-ACE4B5D72251}" srcOrd="0" destOrd="0" presId="urn:microsoft.com/office/officeart/2005/8/layout/process3"/>
    <dgm:cxn modelId="{CE7EB1FE-0B26-4EAE-A3A3-2A700E41FA13}" srcId="{644E7DC6-80D8-6542-929D-0DDDE1589CDF}" destId="{299A781A-10AF-4227-AB27-499278EBD693}" srcOrd="2" destOrd="0" parTransId="{4D2AD62D-9762-4D65-B713-EDB505BBD8CB}" sibTransId="{D28EA8D0-CCA6-4E84-98AB-E0E143BC2D32}"/>
    <dgm:cxn modelId="{620962FF-E6DE-F244-98CE-E0002D754C9C}" type="presOf" srcId="{1088C360-9562-7D44-9D42-B543C162B18C}" destId="{65D1EB5F-9413-D645-9978-0CCB5C030083}" srcOrd="0" destOrd="0" presId="urn:microsoft.com/office/officeart/2005/8/layout/process3"/>
    <dgm:cxn modelId="{E10513D7-FC28-914E-BF56-88882611CFCF}" type="presParOf" srcId="{780B4E16-D466-764B-94FC-B4F1C684C4AD}" destId="{778BA5A9-9E49-8C45-B078-8B3F8D834276}" srcOrd="0" destOrd="0" presId="urn:microsoft.com/office/officeart/2005/8/layout/process3"/>
    <dgm:cxn modelId="{3EBDDB5E-4564-ED4C-9B12-0C1C78EB5DC5}" type="presParOf" srcId="{778BA5A9-9E49-8C45-B078-8B3F8D834276}" destId="{9E0D47DC-E796-D046-B89A-7671B744DC5B}" srcOrd="0" destOrd="0" presId="urn:microsoft.com/office/officeart/2005/8/layout/process3"/>
    <dgm:cxn modelId="{76450788-2126-ED43-A35C-4CF6C8FD55AB}" type="presParOf" srcId="{778BA5A9-9E49-8C45-B078-8B3F8D834276}" destId="{04D2F26A-0CD8-494E-A61A-38705028A959}" srcOrd="1" destOrd="0" presId="urn:microsoft.com/office/officeart/2005/8/layout/process3"/>
    <dgm:cxn modelId="{85BFD5FD-ACB9-D044-8A84-E7CA6ED65727}" type="presParOf" srcId="{778BA5A9-9E49-8C45-B078-8B3F8D834276}" destId="{F0C1B862-461E-DE42-A6BF-CD16B3372907}" srcOrd="2" destOrd="0" presId="urn:microsoft.com/office/officeart/2005/8/layout/process3"/>
    <dgm:cxn modelId="{AB7BB5C5-613F-C547-A823-E4B9E701DF4A}" type="presParOf" srcId="{780B4E16-D466-764B-94FC-B4F1C684C4AD}" destId="{E69B9E62-20DE-D644-A470-EC1FBC17375E}" srcOrd="1" destOrd="0" presId="urn:microsoft.com/office/officeart/2005/8/layout/process3"/>
    <dgm:cxn modelId="{F873A3D4-3BCE-5249-9E0A-090CAB483412}" type="presParOf" srcId="{E69B9E62-20DE-D644-A470-EC1FBC17375E}" destId="{EC13295C-7E1B-6644-A094-7C8A3C20A071}" srcOrd="0" destOrd="0" presId="urn:microsoft.com/office/officeart/2005/8/layout/process3"/>
    <dgm:cxn modelId="{D2B7DA3F-539A-C74A-B29A-1F4AC6FF3B19}" type="presParOf" srcId="{780B4E16-D466-764B-94FC-B4F1C684C4AD}" destId="{B7AAA8AB-6985-C24B-87FB-9932747E74F5}" srcOrd="2" destOrd="0" presId="urn:microsoft.com/office/officeart/2005/8/layout/process3"/>
    <dgm:cxn modelId="{DA44793A-ECC4-BE4E-9FF9-270D55053344}" type="presParOf" srcId="{B7AAA8AB-6985-C24B-87FB-9932747E74F5}" destId="{19414668-C439-304D-BAA4-3FD4E42C1C22}" srcOrd="0" destOrd="0" presId="urn:microsoft.com/office/officeart/2005/8/layout/process3"/>
    <dgm:cxn modelId="{2A5DDBB1-0718-F944-87E8-E086759F85BD}" type="presParOf" srcId="{B7AAA8AB-6985-C24B-87FB-9932747E74F5}" destId="{A9BA2973-F928-6641-BC50-9EEE29B552E9}" srcOrd="1" destOrd="0" presId="urn:microsoft.com/office/officeart/2005/8/layout/process3"/>
    <dgm:cxn modelId="{F7A7BF8B-8B3D-204E-B1CD-974A312C1729}" type="presParOf" srcId="{B7AAA8AB-6985-C24B-87FB-9932747E74F5}" destId="{65D1EB5F-9413-D645-9978-0CCB5C030083}" srcOrd="2" destOrd="0" presId="urn:microsoft.com/office/officeart/2005/8/layout/process3"/>
    <dgm:cxn modelId="{02E95222-3A54-414F-B866-C44570EC446A}" type="presParOf" srcId="{780B4E16-D466-764B-94FC-B4F1C684C4AD}" destId="{4819854A-ABE1-584C-A1DF-F9EC53D85DAD}" srcOrd="3" destOrd="0" presId="urn:microsoft.com/office/officeart/2005/8/layout/process3"/>
    <dgm:cxn modelId="{78641854-6204-5243-B216-0898E9C5135F}" type="presParOf" srcId="{4819854A-ABE1-584C-A1DF-F9EC53D85DAD}" destId="{144A3C30-19FE-2449-95CB-C6C65A248A4E}" srcOrd="0" destOrd="0" presId="urn:microsoft.com/office/officeart/2005/8/layout/process3"/>
    <dgm:cxn modelId="{1CF5BF09-77E3-BC43-8577-491A50389C98}" type="presParOf" srcId="{780B4E16-D466-764B-94FC-B4F1C684C4AD}" destId="{7BE73691-A076-5F49-9397-9ABC6F4CF596}" srcOrd="4" destOrd="0" presId="urn:microsoft.com/office/officeart/2005/8/layout/process3"/>
    <dgm:cxn modelId="{5C4F97BC-F75D-DB42-9FD5-7F6D359EF0F5}" type="presParOf" srcId="{7BE73691-A076-5F49-9397-9ABC6F4CF596}" destId="{2E678944-3F65-7949-B5B8-15B57D6D0D3D}" srcOrd="0" destOrd="0" presId="urn:microsoft.com/office/officeart/2005/8/layout/process3"/>
    <dgm:cxn modelId="{A22F88FF-4E36-6A4B-B92A-334D4555C82D}" type="presParOf" srcId="{7BE73691-A076-5F49-9397-9ABC6F4CF596}" destId="{81F91A38-DFE3-CD45-B64C-0FC44C82CC96}" srcOrd="1" destOrd="0" presId="urn:microsoft.com/office/officeart/2005/8/layout/process3"/>
    <dgm:cxn modelId="{B04C6F17-2E72-3341-BEC3-C836219407CA}" type="presParOf" srcId="{7BE73691-A076-5F49-9397-9ABC6F4CF596}" destId="{862E2079-4E78-574D-B7E6-ACE4B5D72251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D2F26A-0CD8-494E-A61A-38705028A959}">
      <dsp:nvSpPr>
        <dsp:cNvPr id="0" name=""/>
        <dsp:cNvSpPr/>
      </dsp:nvSpPr>
      <dsp:spPr>
        <a:xfrm>
          <a:off x="6569" y="1255821"/>
          <a:ext cx="2987092" cy="17659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i="0" u="none" kern="1200" dirty="0"/>
            <a:t>Preparação das bases de Planejamento de Editais</a:t>
          </a:r>
          <a:endParaRPr lang="pt-BR" sz="2200" kern="1200" dirty="0"/>
        </a:p>
      </dsp:txBody>
      <dsp:txXfrm>
        <a:off x="6569" y="1255821"/>
        <a:ext cx="2987092" cy="1177298"/>
      </dsp:txXfrm>
    </dsp:sp>
    <dsp:sp modelId="{F0C1B862-461E-DE42-A6BF-CD16B3372907}">
      <dsp:nvSpPr>
        <dsp:cNvPr id="0" name=""/>
        <dsp:cNvSpPr/>
      </dsp:nvSpPr>
      <dsp:spPr>
        <a:xfrm>
          <a:off x="618383" y="2433119"/>
          <a:ext cx="2987092" cy="31395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200" kern="1200" dirty="0"/>
            <a:t>Base de dados Apoio Estudantil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200" kern="1200"/>
            <a:t>Modelo de Planilha Unidades</a:t>
          </a:r>
        </a:p>
      </dsp:txBody>
      <dsp:txXfrm>
        <a:off x="705872" y="2520608"/>
        <a:ext cx="2812114" cy="2964559"/>
      </dsp:txXfrm>
    </dsp:sp>
    <dsp:sp modelId="{E69B9E62-20DE-D644-A470-EC1FBC17375E}">
      <dsp:nvSpPr>
        <dsp:cNvPr id="0" name=""/>
        <dsp:cNvSpPr/>
      </dsp:nvSpPr>
      <dsp:spPr>
        <a:xfrm>
          <a:off x="3446494" y="1472620"/>
          <a:ext cx="960004" cy="74369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800" kern="1200"/>
        </a:p>
      </dsp:txBody>
      <dsp:txXfrm>
        <a:off x="3446494" y="1621360"/>
        <a:ext cx="736894" cy="446219"/>
      </dsp:txXfrm>
    </dsp:sp>
    <dsp:sp modelId="{A9BA2973-F928-6641-BC50-9EEE29B552E9}">
      <dsp:nvSpPr>
        <dsp:cNvPr id="0" name=""/>
        <dsp:cNvSpPr/>
      </dsp:nvSpPr>
      <dsp:spPr>
        <a:xfrm>
          <a:off x="4804991" y="1255821"/>
          <a:ext cx="2987092" cy="17659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/>
            <a:t>Solicitação de Informações para as Unidades</a:t>
          </a:r>
        </a:p>
      </dsp:txBody>
      <dsp:txXfrm>
        <a:off x="4804991" y="1255821"/>
        <a:ext cx="2987092" cy="1177298"/>
      </dsp:txXfrm>
    </dsp:sp>
    <dsp:sp modelId="{65D1EB5F-9413-D645-9978-0CCB5C030083}">
      <dsp:nvSpPr>
        <dsp:cNvPr id="0" name=""/>
        <dsp:cNvSpPr/>
      </dsp:nvSpPr>
      <dsp:spPr>
        <a:xfrm>
          <a:off x="5416805" y="2433119"/>
          <a:ext cx="2987092" cy="31395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200" kern="1200" dirty="0"/>
            <a:t>Ofício inicial unidades (Planilha)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200" kern="1200"/>
            <a:t>Reuniões unidades acadêmicas e administrativas</a:t>
          </a:r>
          <a:endParaRPr lang="pt-BR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200" kern="1200"/>
            <a:t>Proposta prévia unidades</a:t>
          </a:r>
          <a:endParaRPr lang="pt-BR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200" kern="1200" dirty="0"/>
            <a:t>Ajustes unidades</a:t>
          </a:r>
        </a:p>
      </dsp:txBody>
      <dsp:txXfrm>
        <a:off x="5504294" y="2520608"/>
        <a:ext cx="2812114" cy="2964559"/>
      </dsp:txXfrm>
    </dsp:sp>
    <dsp:sp modelId="{4819854A-ABE1-584C-A1DF-F9EC53D85DAD}">
      <dsp:nvSpPr>
        <dsp:cNvPr id="0" name=""/>
        <dsp:cNvSpPr/>
      </dsp:nvSpPr>
      <dsp:spPr>
        <a:xfrm>
          <a:off x="8244915" y="1472620"/>
          <a:ext cx="960004" cy="74369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800" kern="1200"/>
        </a:p>
      </dsp:txBody>
      <dsp:txXfrm>
        <a:off x="8244915" y="1621360"/>
        <a:ext cx="736894" cy="446219"/>
      </dsp:txXfrm>
    </dsp:sp>
    <dsp:sp modelId="{81F91A38-DFE3-CD45-B64C-0FC44C82CC96}">
      <dsp:nvSpPr>
        <dsp:cNvPr id="0" name=""/>
        <dsp:cNvSpPr/>
      </dsp:nvSpPr>
      <dsp:spPr>
        <a:xfrm>
          <a:off x="9603413" y="1255821"/>
          <a:ext cx="2987092" cy="17659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i="0" u="none" kern="1200"/>
            <a:t>Propostas de Contratos PGO</a:t>
          </a:r>
          <a:endParaRPr lang="pt-BR" sz="2200" kern="1200"/>
        </a:p>
      </dsp:txBody>
      <dsp:txXfrm>
        <a:off x="9603413" y="1255821"/>
        <a:ext cx="2987092" cy="1177298"/>
      </dsp:txXfrm>
    </dsp:sp>
    <dsp:sp modelId="{862E2079-4E78-574D-B7E6-ACE4B5D72251}">
      <dsp:nvSpPr>
        <dsp:cNvPr id="0" name=""/>
        <dsp:cNvSpPr/>
      </dsp:nvSpPr>
      <dsp:spPr>
        <a:xfrm>
          <a:off x="10215227" y="2433119"/>
          <a:ext cx="2987092" cy="31395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200" kern="1200" dirty="0"/>
            <a:t>Consolidação Proposta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200" kern="1200"/>
            <a:t>1ª. Versão da Proposta</a:t>
          </a:r>
          <a:endParaRPr lang="pt-BR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200" kern="1200"/>
            <a:t>Revisão</a:t>
          </a:r>
          <a:endParaRPr lang="pt-BR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200" kern="1200" dirty="0"/>
            <a:t>Aprovação</a:t>
          </a:r>
        </a:p>
      </dsp:txBody>
      <dsp:txXfrm>
        <a:off x="10302716" y="2520608"/>
        <a:ext cx="2812114" cy="29645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426DF5-97F9-41AD-A2B2-09850C029603}" type="datetimeFigureOut">
              <a:rPr lang="pt-BR" smtClean="0"/>
              <a:t>22/01/2025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481FB-BABA-414C-B6DF-62986E51789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7235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C481FB-BABA-414C-B6DF-62986E517897}" type="slidenum">
              <a:rPr lang="pt-BR" smtClean="0"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8749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ufopa.edu.br/media/file/site/proplan/documentos/2025/83f8c83d7ebe2343168954b430985357.xlsx" TargetMode="Externa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pp.powerbi.com/view?r=eyJrIjoiNzA5NmY5MjUtZWFkNy00NTI3LTk2MzAtOTVjYThkYTY0MTRlIiwidCI6Ijc3NTdiNWUyLTQ1M2MtNDkyOS05OWFhLWEwNzU0NWM1YTJiYSJ9" TargetMode="Externa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pensador.com/autor/peter_drucker/" TargetMode="Externa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1.jpeg"/><Relationship Id="rId7" Type="http://schemas.openxmlformats.org/officeDocument/2006/relationships/diagramLayout" Target="../diagrams/layou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1.xml"/><Relationship Id="rId5" Type="http://schemas.openxmlformats.org/officeDocument/2006/relationships/image" Target="../media/image5.svg"/><Relationship Id="rId10" Type="http://schemas.microsoft.com/office/2007/relationships/diagramDrawing" Target="../diagrams/drawing1.xml"/><Relationship Id="rId4" Type="http://schemas.openxmlformats.org/officeDocument/2006/relationships/image" Target="../media/image4.png"/><Relationship Id="rId9" Type="http://schemas.openxmlformats.org/officeDocument/2006/relationships/diagramColors" Target="../diagrams/colors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276512" y="6599973"/>
            <a:ext cx="8727667" cy="1612008"/>
            <a:chOff x="0" y="0"/>
            <a:chExt cx="2298645" cy="424562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298645" cy="424562"/>
            </a:xfrm>
            <a:custGeom>
              <a:avLst/>
              <a:gdLst/>
              <a:ahLst/>
              <a:cxnLst/>
              <a:rect l="l" t="t" r="r" b="b"/>
              <a:pathLst>
                <a:path w="2298645" h="424562">
                  <a:moveTo>
                    <a:pt x="26612" y="0"/>
                  </a:moveTo>
                  <a:lnTo>
                    <a:pt x="2272033" y="0"/>
                  </a:lnTo>
                  <a:cubicBezTo>
                    <a:pt x="2279091" y="0"/>
                    <a:pt x="2285860" y="2804"/>
                    <a:pt x="2290850" y="7794"/>
                  </a:cubicBezTo>
                  <a:cubicBezTo>
                    <a:pt x="2295841" y="12785"/>
                    <a:pt x="2298645" y="19554"/>
                    <a:pt x="2298645" y="26612"/>
                  </a:cubicBezTo>
                  <a:lnTo>
                    <a:pt x="2298645" y="397950"/>
                  </a:lnTo>
                  <a:cubicBezTo>
                    <a:pt x="2298645" y="405008"/>
                    <a:pt x="2295841" y="411777"/>
                    <a:pt x="2290850" y="416767"/>
                  </a:cubicBezTo>
                  <a:cubicBezTo>
                    <a:pt x="2285860" y="421758"/>
                    <a:pt x="2279091" y="424562"/>
                    <a:pt x="2272033" y="424562"/>
                  </a:cubicBezTo>
                  <a:lnTo>
                    <a:pt x="26612" y="424562"/>
                  </a:lnTo>
                  <a:cubicBezTo>
                    <a:pt x="19554" y="424562"/>
                    <a:pt x="12785" y="421758"/>
                    <a:pt x="7794" y="416767"/>
                  </a:cubicBezTo>
                  <a:cubicBezTo>
                    <a:pt x="2804" y="411777"/>
                    <a:pt x="0" y="405008"/>
                    <a:pt x="0" y="397950"/>
                  </a:cubicBezTo>
                  <a:lnTo>
                    <a:pt x="0" y="26612"/>
                  </a:lnTo>
                  <a:cubicBezTo>
                    <a:pt x="0" y="19554"/>
                    <a:pt x="2804" y="12785"/>
                    <a:pt x="7794" y="7794"/>
                  </a:cubicBezTo>
                  <a:cubicBezTo>
                    <a:pt x="12785" y="2804"/>
                    <a:pt x="19554" y="0"/>
                    <a:pt x="26612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298645" cy="50076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376806" y="6723412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89" y="0"/>
                </a:lnTo>
                <a:lnTo>
                  <a:pt x="1767189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9" name="Group 9"/>
          <p:cNvGrpSpPr/>
          <p:nvPr/>
        </p:nvGrpSpPr>
        <p:grpSpPr>
          <a:xfrm>
            <a:off x="748531" y="1340919"/>
            <a:ext cx="524090" cy="5877732"/>
            <a:chOff x="0" y="0"/>
            <a:chExt cx="138032" cy="1548045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38032" cy="1548045"/>
            </a:xfrm>
            <a:custGeom>
              <a:avLst/>
              <a:gdLst/>
              <a:ahLst/>
              <a:cxnLst/>
              <a:rect l="l" t="t" r="r" b="b"/>
              <a:pathLst>
                <a:path w="138032" h="1548045">
                  <a:moveTo>
                    <a:pt x="0" y="0"/>
                  </a:moveTo>
                  <a:lnTo>
                    <a:pt x="138032" y="0"/>
                  </a:lnTo>
                  <a:lnTo>
                    <a:pt x="138032" y="1548045"/>
                  </a:lnTo>
                  <a:lnTo>
                    <a:pt x="0" y="1548045"/>
                  </a:ln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0" y="-38100"/>
              <a:ext cx="138032" cy="158614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 rot="-1720697">
            <a:off x="14662164" y="-1522015"/>
            <a:ext cx="953801" cy="14111338"/>
            <a:chOff x="0" y="0"/>
            <a:chExt cx="251207" cy="3716566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51207" cy="3716566"/>
            </a:xfrm>
            <a:custGeom>
              <a:avLst/>
              <a:gdLst/>
              <a:ahLst/>
              <a:cxnLst/>
              <a:rect l="l" t="t" r="r" b="b"/>
              <a:pathLst>
                <a:path w="251207" h="3716566">
                  <a:moveTo>
                    <a:pt x="125603" y="0"/>
                  </a:moveTo>
                  <a:lnTo>
                    <a:pt x="125603" y="0"/>
                  </a:lnTo>
                  <a:cubicBezTo>
                    <a:pt x="158916" y="0"/>
                    <a:pt x="190863" y="13233"/>
                    <a:pt x="214418" y="36788"/>
                  </a:cubicBezTo>
                  <a:cubicBezTo>
                    <a:pt x="237974" y="60344"/>
                    <a:pt x="251207" y="92291"/>
                    <a:pt x="251207" y="125603"/>
                  </a:cubicBezTo>
                  <a:lnTo>
                    <a:pt x="251207" y="3590963"/>
                  </a:lnTo>
                  <a:cubicBezTo>
                    <a:pt x="251207" y="3660332"/>
                    <a:pt x="194972" y="3716566"/>
                    <a:pt x="125603" y="3716566"/>
                  </a:cubicBezTo>
                  <a:lnTo>
                    <a:pt x="125603" y="3716566"/>
                  </a:lnTo>
                  <a:cubicBezTo>
                    <a:pt x="56235" y="3716566"/>
                    <a:pt x="0" y="3660332"/>
                    <a:pt x="0" y="3590963"/>
                  </a:cubicBezTo>
                  <a:lnTo>
                    <a:pt x="0" y="125603"/>
                  </a:lnTo>
                  <a:cubicBezTo>
                    <a:pt x="0" y="56235"/>
                    <a:pt x="56235" y="0"/>
                    <a:pt x="125603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-47625"/>
              <a:ext cx="251207" cy="376419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 rot="-1720697">
            <a:off x="15575346" y="-1602641"/>
            <a:ext cx="953801" cy="13667799"/>
            <a:chOff x="0" y="0"/>
            <a:chExt cx="251207" cy="359975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251207" cy="3599750"/>
            </a:xfrm>
            <a:custGeom>
              <a:avLst/>
              <a:gdLst/>
              <a:ahLst/>
              <a:cxnLst/>
              <a:rect l="l" t="t" r="r" b="b"/>
              <a:pathLst>
                <a:path w="251207" h="3599750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 rot="-1720697">
            <a:off x="16579932" y="-1690400"/>
            <a:ext cx="953801" cy="13667799"/>
            <a:chOff x="0" y="0"/>
            <a:chExt cx="251207" cy="359975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251207" cy="3599750"/>
            </a:xfrm>
            <a:custGeom>
              <a:avLst/>
              <a:gdLst/>
              <a:ahLst/>
              <a:cxnLst/>
              <a:rect l="l" t="t" r="r" b="b"/>
              <a:pathLst>
                <a:path w="251207" h="3599750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 rot="-1720697">
            <a:off x="17538866" y="-1857569"/>
            <a:ext cx="953801" cy="13667799"/>
            <a:chOff x="0" y="0"/>
            <a:chExt cx="251207" cy="359975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251207" cy="3599750"/>
            </a:xfrm>
            <a:custGeom>
              <a:avLst/>
              <a:gdLst/>
              <a:ahLst/>
              <a:cxnLst/>
              <a:rect l="l" t="t" r="r" b="b"/>
              <a:pathLst>
                <a:path w="251207" h="3599750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 rot="-1720697">
            <a:off x="18359992" y="-2182109"/>
            <a:ext cx="953801" cy="13667799"/>
            <a:chOff x="0" y="0"/>
            <a:chExt cx="251207" cy="359975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251207" cy="3599750"/>
            </a:xfrm>
            <a:custGeom>
              <a:avLst/>
              <a:gdLst/>
              <a:ahLst/>
              <a:cxnLst/>
              <a:rect l="l" t="t" r="r" b="b"/>
              <a:pathLst>
                <a:path w="251207" h="3599750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27" name="Group 27"/>
          <p:cNvGrpSpPr/>
          <p:nvPr/>
        </p:nvGrpSpPr>
        <p:grpSpPr>
          <a:xfrm rot="-1720697">
            <a:off x="19181967" y="-2631341"/>
            <a:ext cx="953801" cy="13667799"/>
            <a:chOff x="0" y="0"/>
            <a:chExt cx="251207" cy="359975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251207" cy="3599750"/>
            </a:xfrm>
            <a:custGeom>
              <a:avLst/>
              <a:gdLst/>
              <a:ahLst/>
              <a:cxnLst/>
              <a:rect l="l" t="t" r="r" b="b"/>
              <a:pathLst>
                <a:path w="251207" h="3599750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30" name="Group 30"/>
          <p:cNvGrpSpPr/>
          <p:nvPr/>
        </p:nvGrpSpPr>
        <p:grpSpPr>
          <a:xfrm rot="-1720697">
            <a:off x="20156118" y="-2631341"/>
            <a:ext cx="953801" cy="13667799"/>
            <a:chOff x="0" y="0"/>
            <a:chExt cx="251207" cy="359975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251207" cy="3599750"/>
            </a:xfrm>
            <a:custGeom>
              <a:avLst/>
              <a:gdLst/>
              <a:ahLst/>
              <a:cxnLst/>
              <a:rect l="l" t="t" r="r" b="b"/>
              <a:pathLst>
                <a:path w="251207" h="3599750">
                  <a:moveTo>
                    <a:pt x="0" y="0"/>
                  </a:moveTo>
                  <a:lnTo>
                    <a:pt x="251207" y="0"/>
                  </a:lnTo>
                  <a:lnTo>
                    <a:pt x="251207" y="3599750"/>
                  </a:lnTo>
                  <a:lnTo>
                    <a:pt x="0" y="3599750"/>
                  </a:ln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0" y="-47625"/>
              <a:ext cx="251207" cy="3647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33" name="Group 33"/>
          <p:cNvGrpSpPr/>
          <p:nvPr/>
        </p:nvGrpSpPr>
        <p:grpSpPr>
          <a:xfrm rot="-1720697">
            <a:off x="13953072" y="-1391410"/>
            <a:ext cx="953801" cy="15220285"/>
            <a:chOff x="0" y="0"/>
            <a:chExt cx="251207" cy="4008635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251207" cy="4008635"/>
            </a:xfrm>
            <a:custGeom>
              <a:avLst/>
              <a:gdLst/>
              <a:ahLst/>
              <a:cxnLst/>
              <a:rect l="l" t="t" r="r" b="b"/>
              <a:pathLst>
                <a:path w="251207" h="4008635">
                  <a:moveTo>
                    <a:pt x="121754" y="0"/>
                  </a:moveTo>
                  <a:lnTo>
                    <a:pt x="129453" y="0"/>
                  </a:lnTo>
                  <a:cubicBezTo>
                    <a:pt x="196696" y="0"/>
                    <a:pt x="251207" y="54511"/>
                    <a:pt x="251207" y="121754"/>
                  </a:cubicBezTo>
                  <a:lnTo>
                    <a:pt x="251207" y="3886881"/>
                  </a:lnTo>
                  <a:cubicBezTo>
                    <a:pt x="251207" y="3954124"/>
                    <a:pt x="196696" y="4008635"/>
                    <a:pt x="129453" y="4008635"/>
                  </a:cubicBezTo>
                  <a:lnTo>
                    <a:pt x="121754" y="4008635"/>
                  </a:lnTo>
                  <a:cubicBezTo>
                    <a:pt x="54511" y="4008635"/>
                    <a:pt x="0" y="3954124"/>
                    <a:pt x="0" y="3886881"/>
                  </a:cubicBezTo>
                  <a:lnTo>
                    <a:pt x="0" y="121754"/>
                  </a:lnTo>
                  <a:cubicBezTo>
                    <a:pt x="0" y="54511"/>
                    <a:pt x="54511" y="0"/>
                    <a:pt x="121754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0" y="-47625"/>
              <a:ext cx="251207" cy="405626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7326322" y="6055983"/>
            <a:ext cx="4927819" cy="4513106"/>
            <a:chOff x="0" y="0"/>
            <a:chExt cx="812800" cy="744397"/>
          </a:xfrm>
        </p:grpSpPr>
        <p:sp>
          <p:nvSpPr>
            <p:cNvPr id="37" name="Freeform 37"/>
            <p:cNvSpPr/>
            <p:nvPr/>
          </p:nvSpPr>
          <p:spPr>
            <a:xfrm>
              <a:off x="25591" y="40086"/>
              <a:ext cx="761618" cy="704311"/>
            </a:xfrm>
            <a:custGeom>
              <a:avLst/>
              <a:gdLst/>
              <a:ahLst/>
              <a:cxnLst/>
              <a:rect l="l" t="t" r="r" b="b"/>
              <a:pathLst>
                <a:path w="761618" h="704311">
                  <a:moveTo>
                    <a:pt x="413181" y="19209"/>
                  </a:moveTo>
                  <a:lnTo>
                    <a:pt x="754837" y="645016"/>
                  </a:lnTo>
                  <a:cubicBezTo>
                    <a:pt x="761618" y="657436"/>
                    <a:pt x="761348" y="672511"/>
                    <a:pt x="754127" y="684681"/>
                  </a:cubicBezTo>
                  <a:cubicBezTo>
                    <a:pt x="746906" y="696850"/>
                    <a:pt x="733804" y="704311"/>
                    <a:pt x="719653" y="704311"/>
                  </a:cubicBezTo>
                  <a:lnTo>
                    <a:pt x="41965" y="704311"/>
                  </a:lnTo>
                  <a:cubicBezTo>
                    <a:pt x="27814" y="704311"/>
                    <a:pt x="14712" y="696850"/>
                    <a:pt x="7491" y="684681"/>
                  </a:cubicBezTo>
                  <a:cubicBezTo>
                    <a:pt x="270" y="672511"/>
                    <a:pt x="0" y="657436"/>
                    <a:pt x="6781" y="645016"/>
                  </a:cubicBezTo>
                  <a:lnTo>
                    <a:pt x="348437" y="19209"/>
                  </a:lnTo>
                  <a:cubicBezTo>
                    <a:pt x="354902" y="7367"/>
                    <a:pt x="367317" y="0"/>
                    <a:pt x="380809" y="0"/>
                  </a:cubicBezTo>
                  <a:cubicBezTo>
                    <a:pt x="394301" y="0"/>
                    <a:pt x="406716" y="7367"/>
                    <a:pt x="413181" y="19209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127000" y="297988"/>
              <a:ext cx="558800" cy="3932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39" name="Group 39"/>
          <p:cNvGrpSpPr/>
          <p:nvPr/>
        </p:nvGrpSpPr>
        <p:grpSpPr>
          <a:xfrm rot="-1720697">
            <a:off x="13775407" y="1177192"/>
            <a:ext cx="953801" cy="13359526"/>
            <a:chOff x="0" y="0"/>
            <a:chExt cx="251207" cy="3518558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251207" cy="3518558"/>
            </a:xfrm>
            <a:custGeom>
              <a:avLst/>
              <a:gdLst/>
              <a:ahLst/>
              <a:cxnLst/>
              <a:rect l="l" t="t" r="r" b="b"/>
              <a:pathLst>
                <a:path w="251207" h="3518558">
                  <a:moveTo>
                    <a:pt x="121754" y="0"/>
                  </a:moveTo>
                  <a:lnTo>
                    <a:pt x="129453" y="0"/>
                  </a:lnTo>
                  <a:cubicBezTo>
                    <a:pt x="196696" y="0"/>
                    <a:pt x="251207" y="54511"/>
                    <a:pt x="251207" y="121754"/>
                  </a:cubicBezTo>
                  <a:lnTo>
                    <a:pt x="251207" y="3396804"/>
                  </a:lnTo>
                  <a:cubicBezTo>
                    <a:pt x="251207" y="3464047"/>
                    <a:pt x="196696" y="3518558"/>
                    <a:pt x="129453" y="3518558"/>
                  </a:cubicBezTo>
                  <a:lnTo>
                    <a:pt x="121754" y="3518558"/>
                  </a:lnTo>
                  <a:cubicBezTo>
                    <a:pt x="54511" y="3518558"/>
                    <a:pt x="0" y="3464047"/>
                    <a:pt x="0" y="3396804"/>
                  </a:cubicBezTo>
                  <a:lnTo>
                    <a:pt x="0" y="121754"/>
                  </a:lnTo>
                  <a:cubicBezTo>
                    <a:pt x="0" y="54511"/>
                    <a:pt x="54511" y="0"/>
                    <a:pt x="121754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0" y="-47625"/>
              <a:ext cx="251207" cy="356618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42" name="Group 42"/>
          <p:cNvGrpSpPr/>
          <p:nvPr/>
        </p:nvGrpSpPr>
        <p:grpSpPr>
          <a:xfrm rot="-1720697">
            <a:off x="13238498" y="2311446"/>
            <a:ext cx="953801" cy="13025884"/>
            <a:chOff x="0" y="0"/>
            <a:chExt cx="251207" cy="3430686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251207" cy="3430686"/>
            </a:xfrm>
            <a:custGeom>
              <a:avLst/>
              <a:gdLst/>
              <a:ahLst/>
              <a:cxnLst/>
              <a:rect l="l" t="t" r="r" b="b"/>
              <a:pathLst>
                <a:path w="251207" h="3430686">
                  <a:moveTo>
                    <a:pt x="121754" y="0"/>
                  </a:moveTo>
                  <a:lnTo>
                    <a:pt x="129453" y="0"/>
                  </a:lnTo>
                  <a:cubicBezTo>
                    <a:pt x="196696" y="0"/>
                    <a:pt x="251207" y="54511"/>
                    <a:pt x="251207" y="121754"/>
                  </a:cubicBezTo>
                  <a:lnTo>
                    <a:pt x="251207" y="3308932"/>
                  </a:lnTo>
                  <a:cubicBezTo>
                    <a:pt x="251207" y="3376175"/>
                    <a:pt x="196696" y="3430686"/>
                    <a:pt x="129453" y="3430686"/>
                  </a:cubicBezTo>
                  <a:lnTo>
                    <a:pt x="121754" y="3430686"/>
                  </a:lnTo>
                  <a:cubicBezTo>
                    <a:pt x="54511" y="3430686"/>
                    <a:pt x="0" y="3376175"/>
                    <a:pt x="0" y="3308932"/>
                  </a:cubicBezTo>
                  <a:lnTo>
                    <a:pt x="0" y="121754"/>
                  </a:lnTo>
                  <a:cubicBezTo>
                    <a:pt x="0" y="54511"/>
                    <a:pt x="54511" y="0"/>
                    <a:pt x="121754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4" name="TextBox 44"/>
            <p:cNvSpPr txBox="1"/>
            <p:nvPr/>
          </p:nvSpPr>
          <p:spPr>
            <a:xfrm>
              <a:off x="0" y="-47625"/>
              <a:ext cx="251207" cy="347831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45" name="Group 45"/>
          <p:cNvGrpSpPr/>
          <p:nvPr/>
        </p:nvGrpSpPr>
        <p:grpSpPr>
          <a:xfrm rot="-1720697">
            <a:off x="12648841" y="3614533"/>
            <a:ext cx="953801" cy="12157389"/>
            <a:chOff x="0" y="0"/>
            <a:chExt cx="251207" cy="3201946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251207" cy="3201946"/>
            </a:xfrm>
            <a:custGeom>
              <a:avLst/>
              <a:gdLst/>
              <a:ahLst/>
              <a:cxnLst/>
              <a:rect l="l" t="t" r="r" b="b"/>
              <a:pathLst>
                <a:path w="251207" h="3201946">
                  <a:moveTo>
                    <a:pt x="121754" y="0"/>
                  </a:moveTo>
                  <a:lnTo>
                    <a:pt x="129453" y="0"/>
                  </a:lnTo>
                  <a:cubicBezTo>
                    <a:pt x="196696" y="0"/>
                    <a:pt x="251207" y="54511"/>
                    <a:pt x="251207" y="121754"/>
                  </a:cubicBezTo>
                  <a:lnTo>
                    <a:pt x="251207" y="3080193"/>
                  </a:lnTo>
                  <a:cubicBezTo>
                    <a:pt x="251207" y="3147435"/>
                    <a:pt x="196696" y="3201946"/>
                    <a:pt x="129453" y="3201946"/>
                  </a:cubicBezTo>
                  <a:lnTo>
                    <a:pt x="121754" y="3201946"/>
                  </a:lnTo>
                  <a:cubicBezTo>
                    <a:pt x="54511" y="3201946"/>
                    <a:pt x="0" y="3147435"/>
                    <a:pt x="0" y="3080193"/>
                  </a:cubicBezTo>
                  <a:lnTo>
                    <a:pt x="0" y="121754"/>
                  </a:lnTo>
                  <a:cubicBezTo>
                    <a:pt x="0" y="54511"/>
                    <a:pt x="54511" y="0"/>
                    <a:pt x="121754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0" y="-47625"/>
              <a:ext cx="251207" cy="324957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48" name="Group 48"/>
          <p:cNvGrpSpPr/>
          <p:nvPr/>
        </p:nvGrpSpPr>
        <p:grpSpPr>
          <a:xfrm rot="-1720697">
            <a:off x="12093965" y="4778330"/>
            <a:ext cx="953801" cy="11581518"/>
            <a:chOff x="0" y="0"/>
            <a:chExt cx="251207" cy="3050276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251207" cy="3050276"/>
            </a:xfrm>
            <a:custGeom>
              <a:avLst/>
              <a:gdLst/>
              <a:ahLst/>
              <a:cxnLst/>
              <a:rect l="l" t="t" r="r" b="b"/>
              <a:pathLst>
                <a:path w="251207" h="3050276">
                  <a:moveTo>
                    <a:pt x="121754" y="0"/>
                  </a:moveTo>
                  <a:lnTo>
                    <a:pt x="129453" y="0"/>
                  </a:lnTo>
                  <a:cubicBezTo>
                    <a:pt x="196696" y="0"/>
                    <a:pt x="251207" y="54511"/>
                    <a:pt x="251207" y="121754"/>
                  </a:cubicBezTo>
                  <a:lnTo>
                    <a:pt x="251207" y="2928523"/>
                  </a:lnTo>
                  <a:cubicBezTo>
                    <a:pt x="251207" y="2995765"/>
                    <a:pt x="196696" y="3050276"/>
                    <a:pt x="129453" y="3050276"/>
                  </a:cubicBezTo>
                  <a:lnTo>
                    <a:pt x="121754" y="3050276"/>
                  </a:lnTo>
                  <a:cubicBezTo>
                    <a:pt x="54511" y="3050276"/>
                    <a:pt x="0" y="2995765"/>
                    <a:pt x="0" y="2928523"/>
                  </a:cubicBezTo>
                  <a:lnTo>
                    <a:pt x="0" y="121754"/>
                  </a:lnTo>
                  <a:cubicBezTo>
                    <a:pt x="0" y="54511"/>
                    <a:pt x="54511" y="0"/>
                    <a:pt x="121754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0" y="-47625"/>
              <a:ext cx="251207" cy="309790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sp>
        <p:nvSpPr>
          <p:cNvPr id="51" name="Freeform 51"/>
          <p:cNvSpPr/>
          <p:nvPr/>
        </p:nvSpPr>
        <p:spPr>
          <a:xfrm>
            <a:off x="9790231" y="0"/>
            <a:ext cx="8497769" cy="10426990"/>
          </a:xfrm>
          <a:custGeom>
            <a:avLst/>
            <a:gdLst/>
            <a:ahLst/>
            <a:cxnLst/>
            <a:rect l="l" t="t" r="r" b="b"/>
            <a:pathLst>
              <a:path w="8497769" h="10426990">
                <a:moveTo>
                  <a:pt x="0" y="0"/>
                </a:moveTo>
                <a:lnTo>
                  <a:pt x="8497769" y="0"/>
                </a:lnTo>
                <a:lnTo>
                  <a:pt x="8497769" y="10426990"/>
                </a:lnTo>
                <a:lnTo>
                  <a:pt x="0" y="1042699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2000"/>
            </a:blip>
            <a:stretch>
              <a:fillRect l="-21897" r="-805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52" name="Group 52"/>
          <p:cNvGrpSpPr/>
          <p:nvPr/>
        </p:nvGrpSpPr>
        <p:grpSpPr>
          <a:xfrm>
            <a:off x="8451155" y="-579231"/>
            <a:ext cx="3188790" cy="11578202"/>
            <a:chOff x="0" y="0"/>
            <a:chExt cx="839846" cy="3049403"/>
          </a:xfrm>
        </p:grpSpPr>
        <p:sp>
          <p:nvSpPr>
            <p:cNvPr id="53" name="Freeform 53"/>
            <p:cNvSpPr/>
            <p:nvPr/>
          </p:nvSpPr>
          <p:spPr>
            <a:xfrm>
              <a:off x="0" y="0"/>
              <a:ext cx="839846" cy="3049403"/>
            </a:xfrm>
            <a:custGeom>
              <a:avLst/>
              <a:gdLst/>
              <a:ahLst/>
              <a:cxnLst/>
              <a:rect l="l" t="t" r="r" b="b"/>
              <a:pathLst>
                <a:path w="839846" h="3049403">
                  <a:moveTo>
                    <a:pt x="0" y="0"/>
                  </a:moveTo>
                  <a:lnTo>
                    <a:pt x="839846" y="0"/>
                  </a:lnTo>
                  <a:lnTo>
                    <a:pt x="839846" y="3049403"/>
                  </a:lnTo>
                  <a:lnTo>
                    <a:pt x="0" y="3049403"/>
                  </a:lnTo>
                  <a:close/>
                </a:path>
              </a:pathLst>
            </a:custGeom>
            <a:solidFill>
              <a:srgbClr val="F2F0E2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4" name="TextBox 54"/>
            <p:cNvSpPr txBox="1"/>
            <p:nvPr/>
          </p:nvSpPr>
          <p:spPr>
            <a:xfrm>
              <a:off x="0" y="-47625"/>
              <a:ext cx="839846" cy="309702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grpSp>
        <p:nvGrpSpPr>
          <p:cNvPr id="55" name="Group 55"/>
          <p:cNvGrpSpPr/>
          <p:nvPr/>
        </p:nvGrpSpPr>
        <p:grpSpPr>
          <a:xfrm>
            <a:off x="-612792" y="681596"/>
            <a:ext cx="11241142" cy="810091"/>
            <a:chOff x="0" y="0"/>
            <a:chExt cx="2960630" cy="213357"/>
          </a:xfrm>
        </p:grpSpPr>
        <p:sp>
          <p:nvSpPr>
            <p:cNvPr id="56" name="Freeform 56"/>
            <p:cNvSpPr/>
            <p:nvPr/>
          </p:nvSpPr>
          <p:spPr>
            <a:xfrm>
              <a:off x="0" y="0"/>
              <a:ext cx="2960630" cy="213357"/>
            </a:xfrm>
            <a:custGeom>
              <a:avLst/>
              <a:gdLst/>
              <a:ahLst/>
              <a:cxnLst/>
              <a:rect l="l" t="t" r="r" b="b"/>
              <a:pathLst>
                <a:path w="2960630" h="213357">
                  <a:moveTo>
                    <a:pt x="20661" y="0"/>
                  </a:moveTo>
                  <a:lnTo>
                    <a:pt x="2939969" y="0"/>
                  </a:lnTo>
                  <a:cubicBezTo>
                    <a:pt x="2951380" y="0"/>
                    <a:pt x="2960630" y="9250"/>
                    <a:pt x="2960630" y="20661"/>
                  </a:cubicBezTo>
                  <a:lnTo>
                    <a:pt x="2960630" y="192696"/>
                  </a:lnTo>
                  <a:cubicBezTo>
                    <a:pt x="2960630" y="204107"/>
                    <a:pt x="2951380" y="213357"/>
                    <a:pt x="2939969" y="213357"/>
                  </a:cubicBezTo>
                  <a:lnTo>
                    <a:pt x="20661" y="213357"/>
                  </a:lnTo>
                  <a:cubicBezTo>
                    <a:pt x="9250" y="213357"/>
                    <a:pt x="0" y="204107"/>
                    <a:pt x="0" y="192696"/>
                  </a:cubicBezTo>
                  <a:lnTo>
                    <a:pt x="0" y="20661"/>
                  </a:lnTo>
                  <a:cubicBezTo>
                    <a:pt x="0" y="9250"/>
                    <a:pt x="9250" y="0"/>
                    <a:pt x="20661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7" name="TextBox 57"/>
            <p:cNvSpPr txBox="1"/>
            <p:nvPr/>
          </p:nvSpPr>
          <p:spPr>
            <a:xfrm>
              <a:off x="0" y="-76200"/>
              <a:ext cx="2960630" cy="2895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58" name="TextBox 58"/>
          <p:cNvSpPr txBox="1"/>
          <p:nvPr/>
        </p:nvSpPr>
        <p:spPr>
          <a:xfrm>
            <a:off x="1272621" y="670716"/>
            <a:ext cx="9162982" cy="7175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599"/>
              </a:lnSpc>
              <a:spcBef>
                <a:spcPct val="0"/>
              </a:spcBef>
            </a:pPr>
            <a:r>
              <a:rPr lang="en-US"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  <a:sym typeface="Poppins Bold"/>
              </a:rPr>
              <a:t>SEMANA ORÇAMENTÁRIA DA UFOPA </a:t>
            </a:r>
          </a:p>
        </p:txBody>
      </p:sp>
      <p:sp>
        <p:nvSpPr>
          <p:cNvPr id="59" name="TextBox 59"/>
          <p:cNvSpPr txBox="1"/>
          <p:nvPr/>
        </p:nvSpPr>
        <p:spPr>
          <a:xfrm>
            <a:off x="1395683" y="3289379"/>
            <a:ext cx="8114240" cy="12253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4900"/>
              </a:lnSpc>
              <a:spcBef>
                <a:spcPct val="0"/>
              </a:spcBef>
            </a:pPr>
            <a:r>
              <a:rPr lang="pt-BR" sz="3500" b="1" dirty="0">
                <a:solidFill>
                  <a:srgbClr val="252525"/>
                </a:solidFill>
                <a:latin typeface="Poppins Bold"/>
                <a:cs typeface="Poppins Bold"/>
              </a:rPr>
              <a:t>Oficina de Acompanhamento Orçamentário de Apoio Estudantil</a:t>
            </a:r>
            <a:endParaRPr lang="en-US" sz="3500" b="1" dirty="0">
              <a:solidFill>
                <a:srgbClr val="252525"/>
              </a:solidFill>
              <a:latin typeface="Poppins Bold"/>
              <a:cs typeface="Poppins Bold"/>
              <a:sym typeface="Poppins Bold"/>
            </a:endParaRPr>
          </a:p>
        </p:txBody>
      </p:sp>
      <p:sp>
        <p:nvSpPr>
          <p:cNvPr id="62" name="TextBox 62"/>
          <p:cNvSpPr txBox="1"/>
          <p:nvPr/>
        </p:nvSpPr>
        <p:spPr>
          <a:xfrm>
            <a:off x="3445036" y="7010632"/>
            <a:ext cx="4674840" cy="4413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 dirty="0">
                <a:solidFill>
                  <a:srgbClr val="169D53"/>
                </a:solidFill>
                <a:latin typeface="Poppins"/>
                <a:ea typeface="Poppins"/>
                <a:cs typeface="Poppins"/>
                <a:sym typeface="Poppins"/>
              </a:rPr>
              <a:t>Pró-Reitoria de </a:t>
            </a:r>
            <a:r>
              <a:rPr lang="en-US" sz="2499" dirty="0" err="1">
                <a:solidFill>
                  <a:srgbClr val="169D53"/>
                </a:solidFill>
                <a:latin typeface="Poppins"/>
                <a:ea typeface="Poppins"/>
                <a:cs typeface="Poppins"/>
                <a:sym typeface="Poppins"/>
              </a:rPr>
              <a:t>Planejamento</a:t>
            </a:r>
            <a:endParaRPr lang="en-US" sz="2499" dirty="0">
              <a:solidFill>
                <a:srgbClr val="169D5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3" name="Freeform 63"/>
          <p:cNvSpPr/>
          <p:nvPr/>
        </p:nvSpPr>
        <p:spPr>
          <a:xfrm>
            <a:off x="15542792" y="681596"/>
            <a:ext cx="2472974" cy="2472974"/>
          </a:xfrm>
          <a:custGeom>
            <a:avLst/>
            <a:gdLst/>
            <a:ahLst/>
            <a:cxnLst/>
            <a:rect l="l" t="t" r="r" b="b"/>
            <a:pathLst>
              <a:path w="2472974" h="2472974">
                <a:moveTo>
                  <a:pt x="0" y="0"/>
                </a:moveTo>
                <a:lnTo>
                  <a:pt x="2472974" y="0"/>
                </a:lnTo>
                <a:lnTo>
                  <a:pt x="2472974" y="2472973"/>
                </a:lnTo>
                <a:lnTo>
                  <a:pt x="0" y="2472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64" name="Group 64"/>
          <p:cNvGrpSpPr/>
          <p:nvPr/>
        </p:nvGrpSpPr>
        <p:grpSpPr>
          <a:xfrm>
            <a:off x="6820978" y="8312536"/>
            <a:ext cx="2787246" cy="2256553"/>
            <a:chOff x="0" y="0"/>
            <a:chExt cx="734089" cy="594319"/>
          </a:xfrm>
        </p:grpSpPr>
        <p:sp>
          <p:nvSpPr>
            <p:cNvPr id="65" name="Freeform 65"/>
            <p:cNvSpPr/>
            <p:nvPr/>
          </p:nvSpPr>
          <p:spPr>
            <a:xfrm>
              <a:off x="0" y="0"/>
              <a:ext cx="734089" cy="594319"/>
            </a:xfrm>
            <a:custGeom>
              <a:avLst/>
              <a:gdLst/>
              <a:ahLst/>
              <a:cxnLst/>
              <a:rect l="l" t="t" r="r" b="b"/>
              <a:pathLst>
                <a:path w="734089" h="594319">
                  <a:moveTo>
                    <a:pt x="0" y="0"/>
                  </a:moveTo>
                  <a:lnTo>
                    <a:pt x="734089" y="0"/>
                  </a:lnTo>
                  <a:lnTo>
                    <a:pt x="734089" y="594319"/>
                  </a:lnTo>
                  <a:lnTo>
                    <a:pt x="0" y="594319"/>
                  </a:lnTo>
                  <a:close/>
                </a:path>
              </a:pathLst>
            </a:custGeom>
            <a:solidFill>
              <a:srgbClr val="F2F0E2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66" name="TextBox 66"/>
            <p:cNvSpPr txBox="1"/>
            <p:nvPr/>
          </p:nvSpPr>
          <p:spPr>
            <a:xfrm>
              <a:off x="0" y="-47625"/>
              <a:ext cx="734089" cy="64194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99"/>
                </a:lnSpc>
              </a:pPr>
              <a:endParaRPr/>
            </a:p>
          </p:txBody>
        </p:sp>
      </p:grpSp>
      <p:pic>
        <p:nvPicPr>
          <p:cNvPr id="67" name="Câmera 66">
            <a:extLst>
              <a:ext uri="{FF2B5EF4-FFF2-40B4-BE49-F238E27FC236}">
                <a16:creationId xmlns:a16="http://schemas.microsoft.com/office/drawing/2014/main" id="{9F09FBF1-8590-D5D7-6127-DC9DAD9B7002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895946" y="8107035"/>
            <a:ext cx="2189026" cy="2189026"/>
          </a:xfrm>
          <a:prstGeom prst="ellipse">
            <a:avLst/>
          </a:prstGeom>
        </p:spPr>
      </p:pic>
      <p:sp>
        <p:nvSpPr>
          <p:cNvPr id="69" name="CaixaDeTexto 68">
            <a:extLst>
              <a:ext uri="{FF2B5EF4-FFF2-40B4-BE49-F238E27FC236}">
                <a16:creationId xmlns:a16="http://schemas.microsoft.com/office/drawing/2014/main" id="{8CAAFF12-BF4D-13DE-3C16-B379455AFDE0}"/>
              </a:ext>
            </a:extLst>
          </p:cNvPr>
          <p:cNvSpPr txBox="1"/>
          <p:nvPr/>
        </p:nvSpPr>
        <p:spPr>
          <a:xfrm>
            <a:off x="8410005" y="9566437"/>
            <a:ext cx="321756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BR" sz="1800" dirty="0"/>
              <a:t>Data: 23/01/2025</a:t>
            </a:r>
          </a:p>
          <a:p>
            <a:pPr algn="r"/>
            <a:r>
              <a:rPr lang="pt-BR" sz="1800" dirty="0"/>
              <a:t>Horário: 08:00 -12:00</a:t>
            </a:r>
          </a:p>
          <a:p>
            <a:pPr algn="r"/>
            <a:r>
              <a:rPr lang="pt-BR" sz="1800" dirty="0"/>
              <a:t>Facilitadora: Renata Lisbôa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457200" y="824289"/>
            <a:ext cx="13214576" cy="1365131"/>
            <a:chOff x="0" y="0"/>
            <a:chExt cx="2569690" cy="2864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10" name="Câmera 9">
            <a:extLst>
              <a:ext uri="{FF2B5EF4-FFF2-40B4-BE49-F238E27FC236}">
                <a16:creationId xmlns:a16="http://schemas.microsoft.com/office/drawing/2014/main" id="{88210ED6-13EE-C6B5-E151-0915CD5DD9CB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45504" y="8244504"/>
            <a:ext cx="1919052" cy="1919052"/>
          </a:xfrm>
          <a:prstGeom prst="ellipse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BBD8587A-EA08-6C29-C49C-C13348870D55}"/>
              </a:ext>
            </a:extLst>
          </p:cNvPr>
          <p:cNvSpPr txBox="1"/>
          <p:nvPr/>
        </p:nvSpPr>
        <p:spPr>
          <a:xfrm>
            <a:off x="685800" y="962793"/>
            <a:ext cx="129499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rgbClr val="252525"/>
                </a:solidFill>
                <a:latin typeface="+mj-lt"/>
                <a:cs typeface="Poppins Bold"/>
              </a:rPr>
              <a:t>Módulo 3: Planejamento de Apoio Estudantil com ênfase em Replanejamento</a:t>
            </a:r>
          </a:p>
        </p:txBody>
      </p:sp>
      <p:graphicFrame>
        <p:nvGraphicFramePr>
          <p:cNvPr id="14" name="Tabela 13">
            <a:extLst>
              <a:ext uri="{FF2B5EF4-FFF2-40B4-BE49-F238E27FC236}">
                <a16:creationId xmlns:a16="http://schemas.microsoft.com/office/drawing/2014/main" id="{D5F910D1-7829-C8F3-15B9-8F8EC4A9F1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2073319"/>
              </p:ext>
            </p:extLst>
          </p:nvPr>
        </p:nvGraphicFramePr>
        <p:xfrm>
          <a:off x="1437118" y="2992756"/>
          <a:ext cx="13353456" cy="6833098"/>
        </p:xfrm>
        <a:graphic>
          <a:graphicData uri="http://schemas.openxmlformats.org/drawingml/2006/table">
            <a:tbl>
              <a:tblPr/>
              <a:tblGrid>
                <a:gridCol w="5652692">
                  <a:extLst>
                    <a:ext uri="{9D8B030D-6E8A-4147-A177-3AD203B41FA5}">
                      <a16:colId xmlns:a16="http://schemas.microsoft.com/office/drawing/2014/main" val="712778534"/>
                    </a:ext>
                  </a:extLst>
                </a:gridCol>
                <a:gridCol w="1925191">
                  <a:extLst>
                    <a:ext uri="{9D8B030D-6E8A-4147-A177-3AD203B41FA5}">
                      <a16:colId xmlns:a16="http://schemas.microsoft.com/office/drawing/2014/main" val="1020634215"/>
                    </a:ext>
                  </a:extLst>
                </a:gridCol>
                <a:gridCol w="1925191">
                  <a:extLst>
                    <a:ext uri="{9D8B030D-6E8A-4147-A177-3AD203B41FA5}">
                      <a16:colId xmlns:a16="http://schemas.microsoft.com/office/drawing/2014/main" val="732009215"/>
                    </a:ext>
                  </a:extLst>
                </a:gridCol>
                <a:gridCol w="1925191">
                  <a:extLst>
                    <a:ext uri="{9D8B030D-6E8A-4147-A177-3AD203B41FA5}">
                      <a16:colId xmlns:a16="http://schemas.microsoft.com/office/drawing/2014/main" val="532491268"/>
                    </a:ext>
                  </a:extLst>
                </a:gridCol>
                <a:gridCol w="1925191">
                  <a:extLst>
                    <a:ext uri="{9D8B030D-6E8A-4147-A177-3AD203B41FA5}">
                      <a16:colId xmlns:a16="http://schemas.microsoft.com/office/drawing/2014/main" val="355420670"/>
                    </a:ext>
                  </a:extLst>
                </a:gridCol>
              </a:tblGrid>
              <a:tr h="360742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PGO 2025 (R$) por Unid. Responsável</a:t>
                      </a:r>
                    </a:p>
                  </a:txBody>
                  <a:tcPr marL="4952" marR="4952" marT="4952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20GK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20RK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4002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 Geral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7874951"/>
                  </a:ext>
                </a:extLst>
              </a:tr>
              <a:tr h="360742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Arni</a:t>
                      </a:r>
                    </a:p>
                  </a:txBody>
                  <a:tcPr marL="4952" marR="4952" marT="4952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530.000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530.000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8341981"/>
                  </a:ext>
                </a:extLst>
              </a:tr>
              <a:tr h="360742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Cursos livres de idiomas</a:t>
                      </a:r>
                    </a:p>
                  </a:txBody>
                  <a:tcPr marL="4952" marR="4952" marT="4952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30.000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30.000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5748690"/>
                  </a:ext>
                </a:extLst>
              </a:tr>
              <a:tr h="360742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PEEx</a:t>
                      </a:r>
                      <a:r>
                        <a:rPr lang="pt-BR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Internacional</a:t>
                      </a:r>
                    </a:p>
                  </a:txBody>
                  <a:tcPr marL="4952" marR="4952" marT="4952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500.000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500.000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1574076"/>
                  </a:ext>
                </a:extLst>
              </a:tr>
              <a:tr h="360742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Procce</a:t>
                      </a:r>
                    </a:p>
                  </a:txBody>
                  <a:tcPr marL="4952" marR="4952" marT="4952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951.200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7.917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882.000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1.841.117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3013313"/>
                  </a:ext>
                </a:extLst>
              </a:tr>
              <a:tr h="360742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Biblioteca de Literatura Infanto Juvenil</a:t>
                      </a:r>
                    </a:p>
                  </a:txBody>
                  <a:tcPr marL="4952" marR="4952" marT="4952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8.400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8.400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1120199"/>
                  </a:ext>
                </a:extLst>
              </a:tr>
              <a:tr h="360742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Coral da Ufopa</a:t>
                      </a:r>
                    </a:p>
                  </a:txBody>
                  <a:tcPr marL="4952" marR="4952" marT="4952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7.917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7.917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4118691"/>
                  </a:ext>
                </a:extLst>
              </a:tr>
              <a:tr h="716234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PACEX - Programa de Apoio à Creditação da Extensão</a:t>
                      </a:r>
                    </a:p>
                  </a:txBody>
                  <a:tcPr marL="4952" marR="4952" marT="4952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150.000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150.000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0047208"/>
                  </a:ext>
                </a:extLst>
              </a:tr>
              <a:tr h="716234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PEEX - Programa Integrado de Ensino, Pesquisa e Extensão</a:t>
                      </a:r>
                    </a:p>
                  </a:txBody>
                  <a:tcPr marL="4952" marR="4952" marT="4952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496.800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700.000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1.196.800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8638138"/>
                  </a:ext>
                </a:extLst>
              </a:tr>
              <a:tr h="360742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Pró-Extensão - Programa de Apoio à Extensão</a:t>
                      </a:r>
                    </a:p>
                  </a:txBody>
                  <a:tcPr marL="4952" marR="4952" marT="4952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296.000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182.000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478.000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180874"/>
                  </a:ext>
                </a:extLst>
              </a:tr>
              <a:tr h="360742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Proen</a:t>
                      </a:r>
                    </a:p>
                  </a:txBody>
                  <a:tcPr marL="4952" marR="4952" marT="4952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185.000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1.092.000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1.277.000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031357"/>
                  </a:ext>
                </a:extLst>
              </a:tr>
              <a:tr h="716234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Programa de Qualificação dos Cursos de Graduação</a:t>
                      </a:r>
                    </a:p>
                  </a:txBody>
                  <a:tcPr marL="4952" marR="4952" marT="4952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185.000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185.000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6009614"/>
                  </a:ext>
                </a:extLst>
              </a:tr>
              <a:tr h="716234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Projetos de Apoio Acadêmico Pedagógico (Laboratórios)</a:t>
                      </a:r>
                    </a:p>
                  </a:txBody>
                  <a:tcPr marL="4952" marR="4952" marT="4952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336.000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336.000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4961403"/>
                  </a:ext>
                </a:extLst>
              </a:tr>
              <a:tr h="360742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Projetos de Ensino</a:t>
                      </a:r>
                    </a:p>
                  </a:txBody>
                  <a:tcPr marL="4952" marR="4952" marT="4952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226.800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226.800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6359625"/>
                  </a:ext>
                </a:extLst>
              </a:tr>
              <a:tr h="360742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Projetos de Monitoria</a:t>
                      </a:r>
                    </a:p>
                  </a:txBody>
                  <a:tcPr marL="4952" marR="4952" marT="4952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529.200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529.200</a:t>
                      </a:r>
                    </a:p>
                  </a:txBody>
                  <a:tcPr marL="4952" marR="4952" marT="4952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0998671"/>
                  </a:ext>
                </a:extLst>
              </a:tr>
            </a:tbl>
          </a:graphicData>
        </a:graphic>
      </p:graphicFrame>
      <p:sp>
        <p:nvSpPr>
          <p:cNvPr id="15" name="CaixaDeTexto 14">
            <a:extLst>
              <a:ext uri="{FF2B5EF4-FFF2-40B4-BE49-F238E27FC236}">
                <a16:creationId xmlns:a16="http://schemas.microsoft.com/office/drawing/2014/main" id="{89FF6092-6A28-D541-49F5-3CF020D328E7}"/>
              </a:ext>
            </a:extLst>
          </p:cNvPr>
          <p:cNvSpPr txBox="1"/>
          <p:nvPr/>
        </p:nvSpPr>
        <p:spPr>
          <a:xfrm>
            <a:off x="1406638" y="2327620"/>
            <a:ext cx="11887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200" b="1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Orçamento aprovado para 2025 por Unidade Responsável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1574224-2F00-1724-78E7-B1BF665B4B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BF9AD1CA-046E-64F8-8BD5-094BB0A3BF77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89463274-89CD-7595-7950-7BC8350B1474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E47817BC-5222-99BD-5B3A-B495A56126E5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21312F12-579D-9C6D-3446-5CB03F7852F1}"/>
              </a:ext>
            </a:extLst>
          </p:cNvPr>
          <p:cNvGrpSpPr/>
          <p:nvPr/>
        </p:nvGrpSpPr>
        <p:grpSpPr>
          <a:xfrm>
            <a:off x="457200" y="824289"/>
            <a:ext cx="13214576" cy="136513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0F62D7C3-FC3F-4674-ABF8-566CD7B37B79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3EF3BE10-9139-8933-B08D-DF6EF2E4C940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F8C6969A-5320-614F-EA85-E559F3E078D8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89427B49-E265-23D9-153C-9B28B99E1984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10" name="Câmera 9">
            <a:extLst>
              <a:ext uri="{FF2B5EF4-FFF2-40B4-BE49-F238E27FC236}">
                <a16:creationId xmlns:a16="http://schemas.microsoft.com/office/drawing/2014/main" id="{FE164F98-B7BE-57CA-5411-BEB28091FC81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45504" y="8244504"/>
            <a:ext cx="1919052" cy="1919052"/>
          </a:xfrm>
          <a:prstGeom prst="ellipse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9E7B0572-7350-E9BC-EAB2-30C2EB923CF9}"/>
              </a:ext>
            </a:extLst>
          </p:cNvPr>
          <p:cNvSpPr txBox="1"/>
          <p:nvPr/>
        </p:nvSpPr>
        <p:spPr>
          <a:xfrm>
            <a:off x="685800" y="962793"/>
            <a:ext cx="129499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rgbClr val="252525"/>
                </a:solidFill>
                <a:latin typeface="+mj-lt"/>
                <a:cs typeface="Poppins Bold"/>
              </a:rPr>
              <a:t>Módulo 3: Planejamento de Apoio Estudantil com ênfase em Replanejamento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8A70DF3F-3598-68FD-7DA5-323C8A090DFC}"/>
              </a:ext>
            </a:extLst>
          </p:cNvPr>
          <p:cNvSpPr txBox="1"/>
          <p:nvPr/>
        </p:nvSpPr>
        <p:spPr>
          <a:xfrm>
            <a:off x="1600200" y="2428191"/>
            <a:ext cx="11887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200" b="1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Orçamento aprovado para 2025 por Unidade Responsável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13" name="Tabela 12">
            <a:extLst>
              <a:ext uri="{FF2B5EF4-FFF2-40B4-BE49-F238E27FC236}">
                <a16:creationId xmlns:a16="http://schemas.microsoft.com/office/drawing/2014/main" id="{757ABF03-FB55-CA47-E0D8-81BD5F8920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726155"/>
              </p:ext>
            </p:extLst>
          </p:nvPr>
        </p:nvGraphicFramePr>
        <p:xfrm>
          <a:off x="1600199" y="3130663"/>
          <a:ext cx="12400451" cy="6511556"/>
        </p:xfrm>
        <a:graphic>
          <a:graphicData uri="http://schemas.openxmlformats.org/drawingml/2006/table">
            <a:tbl>
              <a:tblPr/>
              <a:tblGrid>
                <a:gridCol w="5249271">
                  <a:extLst>
                    <a:ext uri="{9D8B030D-6E8A-4147-A177-3AD203B41FA5}">
                      <a16:colId xmlns:a16="http://schemas.microsoft.com/office/drawing/2014/main" val="3517516316"/>
                    </a:ext>
                  </a:extLst>
                </a:gridCol>
                <a:gridCol w="1787795">
                  <a:extLst>
                    <a:ext uri="{9D8B030D-6E8A-4147-A177-3AD203B41FA5}">
                      <a16:colId xmlns:a16="http://schemas.microsoft.com/office/drawing/2014/main" val="1297510175"/>
                    </a:ext>
                  </a:extLst>
                </a:gridCol>
                <a:gridCol w="1787795">
                  <a:extLst>
                    <a:ext uri="{9D8B030D-6E8A-4147-A177-3AD203B41FA5}">
                      <a16:colId xmlns:a16="http://schemas.microsoft.com/office/drawing/2014/main" val="2906859490"/>
                    </a:ext>
                  </a:extLst>
                </a:gridCol>
                <a:gridCol w="1787795">
                  <a:extLst>
                    <a:ext uri="{9D8B030D-6E8A-4147-A177-3AD203B41FA5}">
                      <a16:colId xmlns:a16="http://schemas.microsoft.com/office/drawing/2014/main" val="2547000370"/>
                    </a:ext>
                  </a:extLst>
                </a:gridCol>
                <a:gridCol w="1787795">
                  <a:extLst>
                    <a:ext uri="{9D8B030D-6E8A-4147-A177-3AD203B41FA5}">
                      <a16:colId xmlns:a16="http://schemas.microsoft.com/office/drawing/2014/main" val="1968714645"/>
                    </a:ext>
                  </a:extLst>
                </a:gridCol>
              </a:tblGrid>
              <a:tr h="807184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PGO 2025 (R$) por Unid. Responsável</a:t>
                      </a:r>
                    </a:p>
                  </a:txBody>
                  <a:tcPr marL="7573" marR="7573" marT="7573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20GK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20RK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4002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 Geral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758991"/>
                  </a:ext>
                </a:extLst>
              </a:tr>
              <a:tr h="408099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Progep</a:t>
                      </a:r>
                    </a:p>
                  </a:txBody>
                  <a:tcPr marL="7573" marR="7573" marT="7573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391.550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391.550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9745517"/>
                  </a:ext>
                </a:extLst>
              </a:tr>
              <a:tr h="408099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Bolsa Estágio</a:t>
                      </a:r>
                    </a:p>
                  </a:txBody>
                  <a:tcPr marL="7573" marR="7573" marT="7573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391.550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391.550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2322600"/>
                  </a:ext>
                </a:extLst>
              </a:tr>
              <a:tr h="408099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Proges</a:t>
                      </a:r>
                    </a:p>
                  </a:txBody>
                  <a:tcPr marL="7573" marR="7573" marT="7573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9.108.100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9.108.100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148494"/>
                  </a:ext>
                </a:extLst>
              </a:tr>
              <a:tr h="408099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Acessibilidade (PCD)</a:t>
                      </a:r>
                    </a:p>
                  </a:txBody>
                  <a:tcPr marL="7573" marR="7573" marT="7573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201.600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201.600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0054299"/>
                  </a:ext>
                </a:extLst>
              </a:tr>
              <a:tr h="408099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Auxílio PcD</a:t>
                      </a:r>
                    </a:p>
                  </a:txBody>
                  <a:tcPr marL="7573" marR="7573" marT="7573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170.100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170.100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354395"/>
                  </a:ext>
                </a:extLst>
              </a:tr>
              <a:tr h="408099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Auxílio PSE</a:t>
                      </a:r>
                    </a:p>
                  </a:txBody>
                  <a:tcPr marL="7573" marR="7573" marT="7573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1.312.500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1.312.500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2643820"/>
                  </a:ext>
                </a:extLst>
              </a:tr>
              <a:tr h="408099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Auxílio PSR</a:t>
                      </a:r>
                    </a:p>
                  </a:txBody>
                  <a:tcPr marL="7573" marR="7573" marT="7573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4.670.700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4.670.700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3980806"/>
                  </a:ext>
                </a:extLst>
              </a:tr>
              <a:tr h="408099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Eventos ENEI e ENEKI</a:t>
                      </a:r>
                    </a:p>
                  </a:txBody>
                  <a:tcPr marL="7573" marR="7573" marT="7573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15.000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15.000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3090415"/>
                  </a:ext>
                </a:extLst>
              </a:tr>
              <a:tr h="408099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JIUFOPA</a:t>
                      </a:r>
                    </a:p>
                  </a:txBody>
                  <a:tcPr marL="7573" marR="7573" marT="7573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5696362"/>
                  </a:ext>
                </a:extLst>
              </a:tr>
              <a:tr h="807184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Política de Permanência Materna</a:t>
                      </a:r>
                    </a:p>
                  </a:txBody>
                  <a:tcPr marL="7573" marR="7573" marT="7573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37.800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37.800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9176314"/>
                  </a:ext>
                </a:extLst>
              </a:tr>
              <a:tr h="408099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Restaurante Universitário</a:t>
                      </a:r>
                    </a:p>
                  </a:txBody>
                  <a:tcPr marL="7573" marR="7573" marT="7573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2.600.400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2.600.400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3436085"/>
                  </a:ext>
                </a:extLst>
              </a:tr>
              <a:tr h="408099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Proplan</a:t>
                      </a:r>
                    </a:p>
                  </a:txBody>
                  <a:tcPr marL="7573" marR="7573" marT="7573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187.400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187.400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281819"/>
                  </a:ext>
                </a:extLst>
              </a:tr>
              <a:tr h="408099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Piape</a:t>
                      </a:r>
                    </a:p>
                  </a:txBody>
                  <a:tcPr marL="7573" marR="7573" marT="7573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187.400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187.400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23715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427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D2475EA-38CC-8FCF-3A02-BA9A74A1C9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5B931957-3FEB-9D12-95B6-0C8B697EE034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2E553F40-B386-9597-0395-671D824C019E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8DA3AE8B-CA34-E13F-11BF-44682DA9609F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EC25BC77-2F80-969A-7636-F27B88BD64F5}"/>
              </a:ext>
            </a:extLst>
          </p:cNvPr>
          <p:cNvGrpSpPr/>
          <p:nvPr/>
        </p:nvGrpSpPr>
        <p:grpSpPr>
          <a:xfrm>
            <a:off x="457200" y="824289"/>
            <a:ext cx="13214576" cy="136513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49E2E5B7-E075-C34B-BE11-B46942CF93E5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7948A6A3-1983-7351-ECE4-5AB1759EBCE4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FCA353E7-6EE0-67D7-7942-BEB5D467D6A9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46AC66BA-28B1-C0A2-3566-769C57231EAF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10" name="Câmera 9">
            <a:extLst>
              <a:ext uri="{FF2B5EF4-FFF2-40B4-BE49-F238E27FC236}">
                <a16:creationId xmlns:a16="http://schemas.microsoft.com/office/drawing/2014/main" id="{DFD2B618-E636-F9DD-23ED-A63B575C20FF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45504" y="8244504"/>
            <a:ext cx="1919052" cy="1919052"/>
          </a:xfrm>
          <a:prstGeom prst="ellipse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7211BAED-166E-5E07-D755-93BCC681EEEB}"/>
              </a:ext>
            </a:extLst>
          </p:cNvPr>
          <p:cNvSpPr txBox="1"/>
          <p:nvPr/>
        </p:nvSpPr>
        <p:spPr>
          <a:xfrm>
            <a:off x="685800" y="962793"/>
            <a:ext cx="129499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rgbClr val="252525"/>
                </a:solidFill>
                <a:latin typeface="+mj-lt"/>
                <a:cs typeface="Poppins Bold"/>
              </a:rPr>
              <a:t>Módulo 3: Planejamento de Apoio Estudantil com ênfase em Replanejamento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1C804549-7871-6BBB-2617-3B81DFD9B001}"/>
              </a:ext>
            </a:extLst>
          </p:cNvPr>
          <p:cNvSpPr txBox="1"/>
          <p:nvPr/>
        </p:nvSpPr>
        <p:spPr>
          <a:xfrm>
            <a:off x="1523999" y="2482541"/>
            <a:ext cx="11887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200" b="1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Orçamento aprovado para 2025 por Unidade Responsável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11" name="Tabela 10">
            <a:extLst>
              <a:ext uri="{FF2B5EF4-FFF2-40B4-BE49-F238E27FC236}">
                <a16:creationId xmlns:a16="http://schemas.microsoft.com/office/drawing/2014/main" id="{805F0551-E1A9-8AD5-C067-3A68B2D348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144184"/>
              </p:ext>
            </p:extLst>
          </p:nvPr>
        </p:nvGraphicFramePr>
        <p:xfrm>
          <a:off x="1523999" y="3360438"/>
          <a:ext cx="12476651" cy="5820732"/>
        </p:xfrm>
        <a:graphic>
          <a:graphicData uri="http://schemas.openxmlformats.org/drawingml/2006/table">
            <a:tbl>
              <a:tblPr/>
              <a:tblGrid>
                <a:gridCol w="5281527">
                  <a:extLst>
                    <a:ext uri="{9D8B030D-6E8A-4147-A177-3AD203B41FA5}">
                      <a16:colId xmlns:a16="http://schemas.microsoft.com/office/drawing/2014/main" val="3067714740"/>
                    </a:ext>
                  </a:extLst>
                </a:gridCol>
                <a:gridCol w="1798781">
                  <a:extLst>
                    <a:ext uri="{9D8B030D-6E8A-4147-A177-3AD203B41FA5}">
                      <a16:colId xmlns:a16="http://schemas.microsoft.com/office/drawing/2014/main" val="2913333080"/>
                    </a:ext>
                  </a:extLst>
                </a:gridCol>
                <a:gridCol w="1798781">
                  <a:extLst>
                    <a:ext uri="{9D8B030D-6E8A-4147-A177-3AD203B41FA5}">
                      <a16:colId xmlns:a16="http://schemas.microsoft.com/office/drawing/2014/main" val="2243409651"/>
                    </a:ext>
                  </a:extLst>
                </a:gridCol>
                <a:gridCol w="1798781">
                  <a:extLst>
                    <a:ext uri="{9D8B030D-6E8A-4147-A177-3AD203B41FA5}">
                      <a16:colId xmlns:a16="http://schemas.microsoft.com/office/drawing/2014/main" val="2544580762"/>
                    </a:ext>
                  </a:extLst>
                </a:gridCol>
                <a:gridCol w="1798781">
                  <a:extLst>
                    <a:ext uri="{9D8B030D-6E8A-4147-A177-3AD203B41FA5}">
                      <a16:colId xmlns:a16="http://schemas.microsoft.com/office/drawing/2014/main" val="663442719"/>
                    </a:ext>
                  </a:extLst>
                </a:gridCol>
              </a:tblGrid>
              <a:tr h="772074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PGO 2025 (R$) por Unid. Responsável</a:t>
                      </a:r>
                    </a:p>
                  </a:txBody>
                  <a:tcPr marL="7573" marR="7573" marT="7573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20GK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20RK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4002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 Geral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7272096"/>
                  </a:ext>
                </a:extLst>
              </a:tr>
              <a:tr h="390348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Proppit</a:t>
                      </a:r>
                    </a:p>
                  </a:txBody>
                  <a:tcPr marL="7573" marR="7573" marT="7573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479.600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257.600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737.200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5551358"/>
                  </a:ext>
                </a:extLst>
              </a:tr>
              <a:tr h="772074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PAPCIQ - Apoio a Produção Científica Qualificada</a:t>
                      </a:r>
                    </a:p>
                  </a:txBody>
                  <a:tcPr marL="7573" marR="7573" marT="7573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200.000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200.000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3576592"/>
                  </a:ext>
                </a:extLst>
              </a:tr>
              <a:tr h="390348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Pesquisador de Produtividade</a:t>
                      </a:r>
                    </a:p>
                  </a:txBody>
                  <a:tcPr marL="7573" marR="7573" marT="7573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120.000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120.000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8433224"/>
                  </a:ext>
                </a:extLst>
              </a:tr>
              <a:tr h="390348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Pibic Ufopa/CNPq</a:t>
                      </a:r>
                    </a:p>
                  </a:txBody>
                  <a:tcPr marL="7573" marR="7573" marT="7573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128.800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229.600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358.400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3560975"/>
                  </a:ext>
                </a:extLst>
              </a:tr>
              <a:tr h="390348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Pibiti Ufopa/CNPq</a:t>
                      </a:r>
                    </a:p>
                  </a:txBody>
                  <a:tcPr marL="7573" marR="7573" marT="7573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30.800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28.000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58.800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1290271"/>
                  </a:ext>
                </a:extLst>
              </a:tr>
              <a:tr h="390348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RIDH</a:t>
                      </a:r>
                    </a:p>
                  </a:txBody>
                  <a:tcPr marL="7573" marR="7573" marT="7573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31.500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31.500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5629259"/>
                  </a:ext>
                </a:extLst>
              </a:tr>
              <a:tr h="390348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Projeto CAPACITALAB</a:t>
                      </a:r>
                    </a:p>
                  </a:txBody>
                  <a:tcPr marL="7573" marR="7573" marT="7573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7.700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7.700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0962941"/>
                  </a:ext>
                </a:extLst>
              </a:tr>
              <a:tr h="390348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Projeto LABIMOL</a:t>
                      </a:r>
                    </a:p>
                  </a:txBody>
                  <a:tcPr marL="7573" marR="7573" marT="7573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15.400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15.400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7613997"/>
                  </a:ext>
                </a:extLst>
              </a:tr>
              <a:tr h="772074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Projeto Navio Hospital Escola Abaré</a:t>
                      </a:r>
                    </a:p>
                  </a:txBody>
                  <a:tcPr marL="7573" marR="7573" marT="7573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2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8699612"/>
                  </a:ext>
                </a:extLst>
              </a:tr>
              <a:tr h="772074">
                <a:tc>
                  <a:txBody>
                    <a:bodyPr/>
                    <a:lstStyle/>
                    <a:p>
                      <a:pPr algn="l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Geral</a:t>
                      </a:r>
                    </a:p>
                  </a:txBody>
                  <a:tcPr marL="7573" marR="7573" marT="7573" marB="0" anchor="ctr">
                    <a:lnL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2.179.700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584.467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11.339.700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14.103.867</a:t>
                      </a:r>
                    </a:p>
                  </a:txBody>
                  <a:tcPr marL="7573" marR="7573" marT="7573" marB="0" anchor="ctr">
                    <a:lnL>
                      <a:noFill/>
                    </a:lnL>
                    <a:lnR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EA9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03997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5886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6CCEF39-1BDE-9139-09E8-F21C6B2B7C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520456D7-D52F-6952-66A7-E6BF073B92D1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B9D38631-05D8-D96D-8E4A-4A33F7003825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88A1757A-85A4-2A04-4BCA-7686CB905323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F1C841A8-A66B-3466-586C-7FF6C473835C}"/>
              </a:ext>
            </a:extLst>
          </p:cNvPr>
          <p:cNvGrpSpPr/>
          <p:nvPr/>
        </p:nvGrpSpPr>
        <p:grpSpPr>
          <a:xfrm>
            <a:off x="457200" y="824289"/>
            <a:ext cx="13214576" cy="136513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3C657B40-742E-02AB-963F-323D5E5BD5A2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AEB51F62-A9DF-E36C-E939-08D7EC0C11D3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DAB2CC3A-CCF9-EFFE-C623-4DE34B2D3B92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07BA04C7-883C-5E54-7303-E644D40D13A6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E163D1FA-B39A-E5E3-7F0E-269EAD15E48D}"/>
              </a:ext>
            </a:extLst>
          </p:cNvPr>
          <p:cNvSpPr txBox="1"/>
          <p:nvPr/>
        </p:nvSpPr>
        <p:spPr>
          <a:xfrm>
            <a:off x="685800" y="962793"/>
            <a:ext cx="129499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rgbClr val="252525"/>
                </a:solidFill>
                <a:latin typeface="+mj-lt"/>
                <a:cs typeface="Poppins Bold"/>
              </a:rPr>
              <a:t>Módulo 3: Planejamento de Apoio Estudantil com ênfase em Replanejamento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5D18C633-9129-7D02-D3E7-428F645083D3}"/>
              </a:ext>
            </a:extLst>
          </p:cNvPr>
          <p:cNvSpPr txBox="1"/>
          <p:nvPr/>
        </p:nvSpPr>
        <p:spPr>
          <a:xfrm>
            <a:off x="2619107" y="2706662"/>
            <a:ext cx="11887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200" b="1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Editais aprovados – cronograma mensal por Unidade Gestora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0C99EA00-0B08-7A68-A89B-B41C66C0945F}"/>
              </a:ext>
            </a:extLst>
          </p:cNvPr>
          <p:cNvSpPr txBox="1"/>
          <p:nvPr/>
        </p:nvSpPr>
        <p:spPr>
          <a:xfrm>
            <a:off x="14000650" y="2521996"/>
            <a:ext cx="185343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4400" b="1" dirty="0">
                <a:solidFill>
                  <a:schemeClr val="accent2"/>
                </a:solidFill>
                <a:latin typeface="Calibri"/>
                <a:cs typeface="Times New Roman" panose="02020603050405020304" pitchFamily="18" charset="0"/>
              </a:rPr>
              <a:t>ARNI</a:t>
            </a:r>
            <a:endParaRPr kumimoji="0" lang="pt-BR" sz="44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alibri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16" name="Tabela 15">
            <a:extLst>
              <a:ext uri="{FF2B5EF4-FFF2-40B4-BE49-F238E27FC236}">
                <a16:creationId xmlns:a16="http://schemas.microsoft.com/office/drawing/2014/main" id="{C2BF0A63-7F54-8F01-8766-24181CBF61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0337020"/>
              </p:ext>
            </p:extLst>
          </p:nvPr>
        </p:nvGraphicFramePr>
        <p:xfrm>
          <a:off x="1955150" y="4381500"/>
          <a:ext cx="12929095" cy="3124198"/>
        </p:xfrm>
        <a:graphic>
          <a:graphicData uri="http://schemas.openxmlformats.org/drawingml/2006/table">
            <a:tbl>
              <a:tblPr/>
              <a:tblGrid>
                <a:gridCol w="7171608">
                  <a:extLst>
                    <a:ext uri="{9D8B030D-6E8A-4147-A177-3AD203B41FA5}">
                      <a16:colId xmlns:a16="http://schemas.microsoft.com/office/drawing/2014/main" val="1108135972"/>
                    </a:ext>
                  </a:extLst>
                </a:gridCol>
                <a:gridCol w="3939333">
                  <a:extLst>
                    <a:ext uri="{9D8B030D-6E8A-4147-A177-3AD203B41FA5}">
                      <a16:colId xmlns:a16="http://schemas.microsoft.com/office/drawing/2014/main" val="2838884582"/>
                    </a:ext>
                  </a:extLst>
                </a:gridCol>
                <a:gridCol w="1818154">
                  <a:extLst>
                    <a:ext uri="{9D8B030D-6E8A-4147-A177-3AD203B41FA5}">
                      <a16:colId xmlns:a16="http://schemas.microsoft.com/office/drawing/2014/main" val="3158074715"/>
                    </a:ext>
                  </a:extLst>
                </a:gridCol>
              </a:tblGrid>
              <a:tr h="446314"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PGO 2025 (R$)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24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702585"/>
                  </a:ext>
                </a:extLst>
              </a:tr>
              <a:tr h="44631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EDITAIS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SEM DEFINIÇÃO DE MÊS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 Geral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394757"/>
                  </a:ext>
                </a:extLst>
              </a:tr>
              <a:tr h="446314"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Arni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530.000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530.000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192321"/>
                  </a:ext>
                </a:extLst>
              </a:tr>
              <a:tr h="446314"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20GK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530.000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530.000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326820"/>
                  </a:ext>
                </a:extLst>
              </a:tr>
              <a:tr h="446314"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Cursos livres de idiomas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6853951"/>
                  </a:ext>
                </a:extLst>
              </a:tr>
              <a:tr h="446314"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PEEx</a:t>
                      </a:r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Internacional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6404274"/>
                  </a:ext>
                </a:extLst>
              </a:tr>
              <a:tr h="446314">
                <a:tc>
                  <a:txBody>
                    <a:bodyPr/>
                    <a:lstStyle/>
                    <a:p>
                      <a:pPr algn="l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Geral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530.000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530.000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2874515"/>
                  </a:ext>
                </a:extLst>
              </a:tr>
            </a:tbl>
          </a:graphicData>
        </a:graphic>
      </p:graphicFrame>
      <p:pic>
        <p:nvPicPr>
          <p:cNvPr id="11" name="Câmera 10">
            <a:extLst>
              <a:ext uri="{FF2B5EF4-FFF2-40B4-BE49-F238E27FC236}">
                <a16:creationId xmlns:a16="http://schemas.microsoft.com/office/drawing/2014/main" id="{FE75C27A-9120-17B4-9702-58A8EDD7B4A4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45504" y="8244504"/>
            <a:ext cx="1919052" cy="1919052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4079017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40EE5CB-9845-FB8F-F6D5-DE37902109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E16D73F7-1EF6-840C-EFA0-D39224F9C16A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318566EB-9723-944E-39FB-910E43CF3E5C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8C26CD32-BE05-51EE-F1AB-E6D5075EEA3F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42DED128-519B-0011-8429-4086E899832E}"/>
              </a:ext>
            </a:extLst>
          </p:cNvPr>
          <p:cNvGrpSpPr/>
          <p:nvPr/>
        </p:nvGrpSpPr>
        <p:grpSpPr>
          <a:xfrm>
            <a:off x="457200" y="824289"/>
            <a:ext cx="13214576" cy="136513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F2389D70-1235-EB30-007B-C444DBFDF27B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A7A311DA-8B2A-8767-BD7A-9A98EFB27475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6487BE18-3922-F31C-4B9D-61B11E93E840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CEFAE034-9E86-DD0B-7D9E-E0989B4079F0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9FD358B2-F605-25F0-3E47-1795224EB7C6}"/>
              </a:ext>
            </a:extLst>
          </p:cNvPr>
          <p:cNvSpPr txBox="1"/>
          <p:nvPr/>
        </p:nvSpPr>
        <p:spPr>
          <a:xfrm>
            <a:off x="685800" y="962793"/>
            <a:ext cx="129499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rgbClr val="252525"/>
                </a:solidFill>
                <a:latin typeface="+mj-lt"/>
                <a:cs typeface="Poppins Bold"/>
              </a:rPr>
              <a:t>Módulo 3: Planejamento de Apoio Estudantil com ênfase em Replanejamento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87F6C1EC-BEB5-0224-B43F-AE39BDD49996}"/>
              </a:ext>
            </a:extLst>
          </p:cNvPr>
          <p:cNvSpPr txBox="1"/>
          <p:nvPr/>
        </p:nvSpPr>
        <p:spPr>
          <a:xfrm>
            <a:off x="1600200" y="2365720"/>
            <a:ext cx="11887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200" b="1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Editais aprovados – cronograma mensal por Unidade Gestora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11" name="Tabela 10">
            <a:extLst>
              <a:ext uri="{FF2B5EF4-FFF2-40B4-BE49-F238E27FC236}">
                <a16:creationId xmlns:a16="http://schemas.microsoft.com/office/drawing/2014/main" id="{496460C7-A34F-3D1F-0354-E4444CE472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169981"/>
              </p:ext>
            </p:extLst>
          </p:nvPr>
        </p:nvGraphicFramePr>
        <p:xfrm>
          <a:off x="1371600" y="3291436"/>
          <a:ext cx="16459197" cy="6544255"/>
        </p:xfrm>
        <a:graphic>
          <a:graphicData uri="http://schemas.openxmlformats.org/drawingml/2006/table">
            <a:tbl>
              <a:tblPr/>
              <a:tblGrid>
                <a:gridCol w="4072408">
                  <a:extLst>
                    <a:ext uri="{9D8B030D-6E8A-4147-A177-3AD203B41FA5}">
                      <a16:colId xmlns:a16="http://schemas.microsoft.com/office/drawing/2014/main" val="3215674821"/>
                    </a:ext>
                  </a:extLst>
                </a:gridCol>
                <a:gridCol w="1259361">
                  <a:extLst>
                    <a:ext uri="{9D8B030D-6E8A-4147-A177-3AD203B41FA5}">
                      <a16:colId xmlns:a16="http://schemas.microsoft.com/office/drawing/2014/main" val="742424065"/>
                    </a:ext>
                  </a:extLst>
                </a:gridCol>
                <a:gridCol w="1032442">
                  <a:extLst>
                    <a:ext uri="{9D8B030D-6E8A-4147-A177-3AD203B41FA5}">
                      <a16:colId xmlns:a16="http://schemas.microsoft.com/office/drawing/2014/main" val="1466090570"/>
                    </a:ext>
                  </a:extLst>
                </a:gridCol>
                <a:gridCol w="917726">
                  <a:extLst>
                    <a:ext uri="{9D8B030D-6E8A-4147-A177-3AD203B41FA5}">
                      <a16:colId xmlns:a16="http://schemas.microsoft.com/office/drawing/2014/main" val="729479757"/>
                    </a:ext>
                  </a:extLst>
                </a:gridCol>
                <a:gridCol w="917726">
                  <a:extLst>
                    <a:ext uri="{9D8B030D-6E8A-4147-A177-3AD203B41FA5}">
                      <a16:colId xmlns:a16="http://schemas.microsoft.com/office/drawing/2014/main" val="2941309128"/>
                    </a:ext>
                  </a:extLst>
                </a:gridCol>
                <a:gridCol w="917726">
                  <a:extLst>
                    <a:ext uri="{9D8B030D-6E8A-4147-A177-3AD203B41FA5}">
                      <a16:colId xmlns:a16="http://schemas.microsoft.com/office/drawing/2014/main" val="3365815687"/>
                    </a:ext>
                  </a:extLst>
                </a:gridCol>
                <a:gridCol w="917726">
                  <a:extLst>
                    <a:ext uri="{9D8B030D-6E8A-4147-A177-3AD203B41FA5}">
                      <a16:colId xmlns:a16="http://schemas.microsoft.com/office/drawing/2014/main" val="1410020867"/>
                    </a:ext>
                  </a:extLst>
                </a:gridCol>
                <a:gridCol w="917726">
                  <a:extLst>
                    <a:ext uri="{9D8B030D-6E8A-4147-A177-3AD203B41FA5}">
                      <a16:colId xmlns:a16="http://schemas.microsoft.com/office/drawing/2014/main" val="2865060719"/>
                    </a:ext>
                  </a:extLst>
                </a:gridCol>
                <a:gridCol w="917726">
                  <a:extLst>
                    <a:ext uri="{9D8B030D-6E8A-4147-A177-3AD203B41FA5}">
                      <a16:colId xmlns:a16="http://schemas.microsoft.com/office/drawing/2014/main" val="2867121078"/>
                    </a:ext>
                  </a:extLst>
                </a:gridCol>
                <a:gridCol w="917726">
                  <a:extLst>
                    <a:ext uri="{9D8B030D-6E8A-4147-A177-3AD203B41FA5}">
                      <a16:colId xmlns:a16="http://schemas.microsoft.com/office/drawing/2014/main" val="2683171994"/>
                    </a:ext>
                  </a:extLst>
                </a:gridCol>
                <a:gridCol w="917726">
                  <a:extLst>
                    <a:ext uri="{9D8B030D-6E8A-4147-A177-3AD203B41FA5}">
                      <a16:colId xmlns:a16="http://schemas.microsoft.com/office/drawing/2014/main" val="1842608436"/>
                    </a:ext>
                  </a:extLst>
                </a:gridCol>
                <a:gridCol w="917726">
                  <a:extLst>
                    <a:ext uri="{9D8B030D-6E8A-4147-A177-3AD203B41FA5}">
                      <a16:colId xmlns:a16="http://schemas.microsoft.com/office/drawing/2014/main" val="2426498578"/>
                    </a:ext>
                  </a:extLst>
                </a:gridCol>
                <a:gridCol w="844855">
                  <a:extLst>
                    <a:ext uri="{9D8B030D-6E8A-4147-A177-3AD203B41FA5}">
                      <a16:colId xmlns:a16="http://schemas.microsoft.com/office/drawing/2014/main" val="2237070836"/>
                    </a:ext>
                  </a:extLst>
                </a:gridCol>
                <a:gridCol w="990597">
                  <a:extLst>
                    <a:ext uri="{9D8B030D-6E8A-4147-A177-3AD203B41FA5}">
                      <a16:colId xmlns:a16="http://schemas.microsoft.com/office/drawing/2014/main" val="1211471215"/>
                    </a:ext>
                  </a:extLst>
                </a:gridCol>
              </a:tblGrid>
              <a:tr h="29912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Soma de PGO 2025 (R$)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MESES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3806619"/>
                  </a:ext>
                </a:extLst>
              </a:tr>
              <a:tr h="59245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EDITAIS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  <a:endParaRPr lang="pt-BR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fev</a:t>
                      </a:r>
                      <a:endParaRPr lang="pt-BR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abr</a:t>
                      </a:r>
                      <a:endParaRPr lang="pt-BR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mai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ago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set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dez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 Geral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2435035"/>
                  </a:ext>
                </a:extLst>
              </a:tr>
              <a:tr h="59245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Procce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133.800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133.800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133.800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133.800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134.790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134.790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134.790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134.790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394.190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74.190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74.190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224.190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1.841.117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9349223"/>
                  </a:ext>
                </a:extLst>
              </a:tr>
              <a:tr h="29912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20GK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46.300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46.300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46.300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46.300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46.300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46.300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46.300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46.300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347.700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27.700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27.700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177.700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951.200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3742759"/>
                  </a:ext>
                </a:extLst>
              </a:tr>
              <a:tr h="60229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Biblioteca de Literatura Infanto Juvenil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4597722"/>
                  </a:ext>
                </a:extLst>
              </a:tr>
              <a:tr h="299124">
                <a:tc gridSpan="2">
                  <a:txBody>
                    <a:bodyPr/>
                    <a:lstStyle/>
                    <a:p>
                      <a:pPr marL="0" indent="0" algn="ctr" fontAlgn="ctr">
                        <a:tabLst>
                          <a:tab pos="92075" algn="l"/>
                        </a:tabLst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PACEX - Programa de Apoio à Creditação da Extensão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0316298"/>
                  </a:ext>
                </a:extLst>
              </a:tr>
              <a:tr h="59245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PEEX - Programa Integrado de Ensino, Pesquisa e Extensão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17.100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17.100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17.100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17.100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17.100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17.100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17.100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17.100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315.000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496.800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7239659"/>
                  </a:ext>
                </a:extLst>
              </a:tr>
              <a:tr h="59245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Pró-Extensão - Programa de Apoio à Extensão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28.500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28.500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28.500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28.500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28.500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28.500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28.500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28.500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296.000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6105034"/>
                  </a:ext>
                </a:extLst>
              </a:tr>
              <a:tr h="29912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20RK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7.917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0479010"/>
                  </a:ext>
                </a:extLst>
              </a:tr>
              <a:tr h="29912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Coral da Ufopa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7.917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6386258"/>
                  </a:ext>
                </a:extLst>
              </a:tr>
              <a:tr h="299124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4002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87.500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87.500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87.500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87.500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87.500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87.500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87.500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87.500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45.500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45.500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45.500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45.500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882.000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1205554"/>
                  </a:ext>
                </a:extLst>
              </a:tr>
              <a:tr h="59245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PEEX - Programa Integrado de Ensino, Pesquisa e Extensão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3070181"/>
                  </a:ext>
                </a:extLst>
              </a:tr>
              <a:tr h="59245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Pró-Extensão - Programa de Apoio à Extensão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17.500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17.500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17.500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17.500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17.500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17.500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17.500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17.500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10.500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10.500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10.500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10.500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182.000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2040847"/>
                  </a:ext>
                </a:extLst>
              </a:tr>
              <a:tr h="59245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Geral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133.800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133.800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133.800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133.800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134.790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134.790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134.790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134.790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394.190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74.190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74.190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224.190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1.841.117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2332365"/>
                  </a:ext>
                </a:extLst>
              </a:tr>
            </a:tbl>
          </a:graphicData>
        </a:graphic>
      </p:graphicFrame>
      <p:sp>
        <p:nvSpPr>
          <p:cNvPr id="13" name="CaixaDeTexto 12">
            <a:extLst>
              <a:ext uri="{FF2B5EF4-FFF2-40B4-BE49-F238E27FC236}">
                <a16:creationId xmlns:a16="http://schemas.microsoft.com/office/drawing/2014/main" id="{762C53D0-AAD1-BEDD-8C8C-83D286E3F8EF}"/>
              </a:ext>
            </a:extLst>
          </p:cNvPr>
          <p:cNvSpPr txBox="1"/>
          <p:nvPr/>
        </p:nvSpPr>
        <p:spPr>
          <a:xfrm>
            <a:off x="13886914" y="2293947"/>
            <a:ext cx="22098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4400" b="1" dirty="0">
                <a:solidFill>
                  <a:schemeClr val="accent2"/>
                </a:solidFill>
                <a:latin typeface="Calibri"/>
                <a:cs typeface="Times New Roman" panose="02020603050405020304" pitchFamily="18" charset="0"/>
              </a:rPr>
              <a:t>PROCCE</a:t>
            </a:r>
            <a:endParaRPr kumimoji="0" lang="pt-BR" sz="44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alibri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423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AC54AAF-F6B0-0BA5-446F-0548670813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C64DF5AD-61AC-C7BD-741D-558707E87503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4B5C21BA-D7AC-FE3E-A142-97019108075B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AFF0C1DE-F590-272A-2A57-3172A09808FA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24B1D2AA-55C6-2D1A-BD5E-8EFD5C22DB98}"/>
              </a:ext>
            </a:extLst>
          </p:cNvPr>
          <p:cNvGrpSpPr/>
          <p:nvPr/>
        </p:nvGrpSpPr>
        <p:grpSpPr>
          <a:xfrm>
            <a:off x="457200" y="824289"/>
            <a:ext cx="13214576" cy="136513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8A41F744-DD68-7C15-93F9-9FF9B2447F88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09A9031C-4971-170D-6C95-2AEAFB9F84E9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3AF67B15-EC4C-2C9B-09D0-FE55FE5B144E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9261439F-1C08-BF1A-0C72-566667644968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5225EB7C-B110-091B-35B2-4CEB762DD702}"/>
              </a:ext>
            </a:extLst>
          </p:cNvPr>
          <p:cNvSpPr txBox="1"/>
          <p:nvPr/>
        </p:nvSpPr>
        <p:spPr>
          <a:xfrm>
            <a:off x="685800" y="962793"/>
            <a:ext cx="129499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rgbClr val="252525"/>
                </a:solidFill>
                <a:latin typeface="+mj-lt"/>
                <a:cs typeface="Poppins Bold"/>
              </a:rPr>
              <a:t>Módulo 3: Planejamento de Apoio Estudantil com ênfase em Replanejamento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CFFDDE04-3928-3E1B-EDDA-9470DD4B2F71}"/>
              </a:ext>
            </a:extLst>
          </p:cNvPr>
          <p:cNvSpPr txBox="1"/>
          <p:nvPr/>
        </p:nvSpPr>
        <p:spPr>
          <a:xfrm>
            <a:off x="1600200" y="2365720"/>
            <a:ext cx="11887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200" b="1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Editais aprovados – cronograma mensal por Unidade Gestora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11" name="Tabela 10">
            <a:extLst>
              <a:ext uri="{FF2B5EF4-FFF2-40B4-BE49-F238E27FC236}">
                <a16:creationId xmlns:a16="http://schemas.microsoft.com/office/drawing/2014/main" id="{31AEE186-3412-B447-4C11-2607F98B40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9427270"/>
              </p:ext>
            </p:extLst>
          </p:nvPr>
        </p:nvGraphicFramePr>
        <p:xfrm>
          <a:off x="1371600" y="3574224"/>
          <a:ext cx="16459202" cy="5888488"/>
        </p:xfrm>
        <a:graphic>
          <a:graphicData uri="http://schemas.openxmlformats.org/drawingml/2006/table">
            <a:tbl>
              <a:tblPr/>
              <a:tblGrid>
                <a:gridCol w="3844089">
                  <a:extLst>
                    <a:ext uri="{9D8B030D-6E8A-4147-A177-3AD203B41FA5}">
                      <a16:colId xmlns:a16="http://schemas.microsoft.com/office/drawing/2014/main" val="296702182"/>
                    </a:ext>
                  </a:extLst>
                </a:gridCol>
                <a:gridCol w="1870911">
                  <a:extLst>
                    <a:ext uri="{9D8B030D-6E8A-4147-A177-3AD203B41FA5}">
                      <a16:colId xmlns:a16="http://schemas.microsoft.com/office/drawing/2014/main" val="2161531174"/>
                    </a:ext>
                  </a:extLst>
                </a:gridCol>
                <a:gridCol w="1215188">
                  <a:extLst>
                    <a:ext uri="{9D8B030D-6E8A-4147-A177-3AD203B41FA5}">
                      <a16:colId xmlns:a16="http://schemas.microsoft.com/office/drawing/2014/main" val="3204626308"/>
                    </a:ext>
                  </a:extLst>
                </a:gridCol>
                <a:gridCol w="866274">
                  <a:extLst>
                    <a:ext uri="{9D8B030D-6E8A-4147-A177-3AD203B41FA5}">
                      <a16:colId xmlns:a16="http://schemas.microsoft.com/office/drawing/2014/main" val="279923628"/>
                    </a:ext>
                  </a:extLst>
                </a:gridCol>
                <a:gridCol w="866274">
                  <a:extLst>
                    <a:ext uri="{9D8B030D-6E8A-4147-A177-3AD203B41FA5}">
                      <a16:colId xmlns:a16="http://schemas.microsoft.com/office/drawing/2014/main" val="2738117598"/>
                    </a:ext>
                  </a:extLst>
                </a:gridCol>
                <a:gridCol w="866274">
                  <a:extLst>
                    <a:ext uri="{9D8B030D-6E8A-4147-A177-3AD203B41FA5}">
                      <a16:colId xmlns:a16="http://schemas.microsoft.com/office/drawing/2014/main" val="1941372827"/>
                    </a:ext>
                  </a:extLst>
                </a:gridCol>
                <a:gridCol w="866274">
                  <a:extLst>
                    <a:ext uri="{9D8B030D-6E8A-4147-A177-3AD203B41FA5}">
                      <a16:colId xmlns:a16="http://schemas.microsoft.com/office/drawing/2014/main" val="2506733267"/>
                    </a:ext>
                  </a:extLst>
                </a:gridCol>
                <a:gridCol w="866274">
                  <a:extLst>
                    <a:ext uri="{9D8B030D-6E8A-4147-A177-3AD203B41FA5}">
                      <a16:colId xmlns:a16="http://schemas.microsoft.com/office/drawing/2014/main" val="804966913"/>
                    </a:ext>
                  </a:extLst>
                </a:gridCol>
                <a:gridCol w="866274">
                  <a:extLst>
                    <a:ext uri="{9D8B030D-6E8A-4147-A177-3AD203B41FA5}">
                      <a16:colId xmlns:a16="http://schemas.microsoft.com/office/drawing/2014/main" val="4002636312"/>
                    </a:ext>
                  </a:extLst>
                </a:gridCol>
                <a:gridCol w="866274">
                  <a:extLst>
                    <a:ext uri="{9D8B030D-6E8A-4147-A177-3AD203B41FA5}">
                      <a16:colId xmlns:a16="http://schemas.microsoft.com/office/drawing/2014/main" val="3594957515"/>
                    </a:ext>
                  </a:extLst>
                </a:gridCol>
                <a:gridCol w="866274">
                  <a:extLst>
                    <a:ext uri="{9D8B030D-6E8A-4147-A177-3AD203B41FA5}">
                      <a16:colId xmlns:a16="http://schemas.microsoft.com/office/drawing/2014/main" val="2589224305"/>
                    </a:ext>
                  </a:extLst>
                </a:gridCol>
                <a:gridCol w="866274">
                  <a:extLst>
                    <a:ext uri="{9D8B030D-6E8A-4147-A177-3AD203B41FA5}">
                      <a16:colId xmlns:a16="http://schemas.microsoft.com/office/drawing/2014/main" val="2001484064"/>
                    </a:ext>
                  </a:extLst>
                </a:gridCol>
                <a:gridCol w="741946">
                  <a:extLst>
                    <a:ext uri="{9D8B030D-6E8A-4147-A177-3AD203B41FA5}">
                      <a16:colId xmlns:a16="http://schemas.microsoft.com/office/drawing/2014/main" val="2038708075"/>
                    </a:ext>
                  </a:extLst>
                </a:gridCol>
                <a:gridCol w="990602">
                  <a:extLst>
                    <a:ext uri="{9D8B030D-6E8A-4147-A177-3AD203B41FA5}">
                      <a16:colId xmlns:a16="http://schemas.microsoft.com/office/drawing/2014/main" val="1117887075"/>
                    </a:ext>
                  </a:extLst>
                </a:gridCol>
              </a:tblGrid>
              <a:tr h="41355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PGO 2025 (R$)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MESES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5478714"/>
                  </a:ext>
                </a:extLst>
              </a:tr>
              <a:tr h="79327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EDITAIS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fev</a:t>
                      </a:r>
                      <a:endParaRPr lang="pt-BR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abr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mai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ago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set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dez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 Geral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279953"/>
                  </a:ext>
                </a:extLst>
              </a:tr>
              <a:tr h="74472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Proen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179.200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46.900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46.900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276.000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1.277.000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5365003"/>
                  </a:ext>
                </a:extLst>
              </a:tr>
              <a:tr h="41355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20RK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5379569"/>
                  </a:ext>
                </a:extLst>
              </a:tr>
              <a:tr h="41355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Programa de Qualificação dos Cursos de Graduação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2826901"/>
                  </a:ext>
                </a:extLst>
              </a:tr>
              <a:tr h="74472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4002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179.200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46.900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46.900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1.092.000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38625"/>
                  </a:ext>
                </a:extLst>
              </a:tr>
              <a:tr h="79327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Projetos de Apoio Acadêmico Pedagógico (Laboratórios)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336.000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7342049"/>
                  </a:ext>
                </a:extLst>
              </a:tr>
              <a:tr h="41355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Projetos de Ensino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18.900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18.900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18.900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18.900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18.900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18.900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18.900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18.900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18.900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18.900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18.900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18.900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226.800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5340141"/>
                  </a:ext>
                </a:extLst>
              </a:tr>
              <a:tr h="41355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Projetos de Monitoria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132.300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44.100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44.100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44.100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44.100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44.100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44.100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44.100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44.100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44.100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529.200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0653621"/>
                  </a:ext>
                </a:extLst>
              </a:tr>
              <a:tr h="74472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Geral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179.200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46.900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46.900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276.000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1.277.000</a:t>
                      </a:r>
                    </a:p>
                  </a:txBody>
                  <a:tcPr marL="5414" marR="5414" marT="54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9652368"/>
                  </a:ext>
                </a:extLst>
              </a:tr>
            </a:tbl>
          </a:graphicData>
        </a:graphic>
      </p:graphicFrame>
      <p:sp>
        <p:nvSpPr>
          <p:cNvPr id="13" name="CaixaDeTexto 12">
            <a:extLst>
              <a:ext uri="{FF2B5EF4-FFF2-40B4-BE49-F238E27FC236}">
                <a16:creationId xmlns:a16="http://schemas.microsoft.com/office/drawing/2014/main" id="{E593DD4E-2137-D31F-3F72-B6293F2A8888}"/>
              </a:ext>
            </a:extLst>
          </p:cNvPr>
          <p:cNvSpPr txBox="1"/>
          <p:nvPr/>
        </p:nvSpPr>
        <p:spPr>
          <a:xfrm>
            <a:off x="13886914" y="2293947"/>
            <a:ext cx="22098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4400" b="1" dirty="0">
                <a:solidFill>
                  <a:schemeClr val="accent2"/>
                </a:solidFill>
                <a:latin typeface="Calibri"/>
                <a:cs typeface="Times New Roman" panose="02020603050405020304" pitchFamily="18" charset="0"/>
              </a:rPr>
              <a:t>PROEN</a:t>
            </a:r>
            <a:endParaRPr kumimoji="0" lang="pt-BR" sz="44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alibri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934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3FACC66-6113-41A0-FF89-AC352184DA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26D69A11-F79A-A6E9-3515-FD198D44B1B5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9891B2A1-04E8-4A3E-35E8-C40E60B170A5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C2BD9051-60B2-E9F0-4073-4B5E0794B01A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CA2714AF-8BF8-2805-DC35-8660D7B0E6E9}"/>
              </a:ext>
            </a:extLst>
          </p:cNvPr>
          <p:cNvGrpSpPr/>
          <p:nvPr/>
        </p:nvGrpSpPr>
        <p:grpSpPr>
          <a:xfrm>
            <a:off x="457200" y="824289"/>
            <a:ext cx="13214576" cy="136513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61C694A6-9731-BE3D-7503-48E3850360CB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0FAF0064-41F1-2CAF-3526-E77119B57ECC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B7BC7DD0-98A5-02C4-42DF-D1666F12761C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93625B02-6E5C-5237-B6CA-853766D19F61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D2154B17-8873-78F5-5A45-9BA4EBFE8E9A}"/>
              </a:ext>
            </a:extLst>
          </p:cNvPr>
          <p:cNvSpPr txBox="1"/>
          <p:nvPr/>
        </p:nvSpPr>
        <p:spPr>
          <a:xfrm>
            <a:off x="685800" y="962793"/>
            <a:ext cx="129499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rgbClr val="252525"/>
                </a:solidFill>
                <a:latin typeface="+mj-lt"/>
                <a:cs typeface="Poppins Bold"/>
              </a:rPr>
              <a:t>Módulo 3: Planejamento de Apoio Estudantil com ênfase em Replanejamento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3B7DEA4E-87CC-0C4B-A9F1-FEFE1347F0E4}"/>
              </a:ext>
            </a:extLst>
          </p:cNvPr>
          <p:cNvSpPr txBox="1"/>
          <p:nvPr/>
        </p:nvSpPr>
        <p:spPr>
          <a:xfrm>
            <a:off x="1748510" y="2426722"/>
            <a:ext cx="11887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200" b="1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Editais aprovados – cronograma mensal por Unidade Gestora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11" name="Tabela 10">
            <a:extLst>
              <a:ext uri="{FF2B5EF4-FFF2-40B4-BE49-F238E27FC236}">
                <a16:creationId xmlns:a16="http://schemas.microsoft.com/office/drawing/2014/main" id="{2327AD0D-B417-9D41-94D6-6F04F1EAA2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8672985"/>
              </p:ext>
            </p:extLst>
          </p:nvPr>
        </p:nvGraphicFramePr>
        <p:xfrm>
          <a:off x="2057400" y="4092724"/>
          <a:ext cx="14858996" cy="4403574"/>
        </p:xfrm>
        <a:graphic>
          <a:graphicData uri="http://schemas.openxmlformats.org/drawingml/2006/table">
            <a:tbl>
              <a:tblPr/>
              <a:tblGrid>
                <a:gridCol w="1866465">
                  <a:extLst>
                    <a:ext uri="{9D8B030D-6E8A-4147-A177-3AD203B41FA5}">
                      <a16:colId xmlns:a16="http://schemas.microsoft.com/office/drawing/2014/main" val="1381126655"/>
                    </a:ext>
                  </a:extLst>
                </a:gridCol>
                <a:gridCol w="1211990">
                  <a:extLst>
                    <a:ext uri="{9D8B030D-6E8A-4147-A177-3AD203B41FA5}">
                      <a16:colId xmlns:a16="http://schemas.microsoft.com/office/drawing/2014/main" val="2758864049"/>
                    </a:ext>
                  </a:extLst>
                </a:gridCol>
                <a:gridCol w="945352">
                  <a:extLst>
                    <a:ext uri="{9D8B030D-6E8A-4147-A177-3AD203B41FA5}">
                      <a16:colId xmlns:a16="http://schemas.microsoft.com/office/drawing/2014/main" val="873021916"/>
                    </a:ext>
                  </a:extLst>
                </a:gridCol>
                <a:gridCol w="945352">
                  <a:extLst>
                    <a:ext uri="{9D8B030D-6E8A-4147-A177-3AD203B41FA5}">
                      <a16:colId xmlns:a16="http://schemas.microsoft.com/office/drawing/2014/main" val="281589424"/>
                    </a:ext>
                  </a:extLst>
                </a:gridCol>
                <a:gridCol w="945352">
                  <a:extLst>
                    <a:ext uri="{9D8B030D-6E8A-4147-A177-3AD203B41FA5}">
                      <a16:colId xmlns:a16="http://schemas.microsoft.com/office/drawing/2014/main" val="3496703923"/>
                    </a:ext>
                  </a:extLst>
                </a:gridCol>
                <a:gridCol w="945352">
                  <a:extLst>
                    <a:ext uri="{9D8B030D-6E8A-4147-A177-3AD203B41FA5}">
                      <a16:colId xmlns:a16="http://schemas.microsoft.com/office/drawing/2014/main" val="379141601"/>
                    </a:ext>
                  </a:extLst>
                </a:gridCol>
                <a:gridCol w="945352">
                  <a:extLst>
                    <a:ext uri="{9D8B030D-6E8A-4147-A177-3AD203B41FA5}">
                      <a16:colId xmlns:a16="http://schemas.microsoft.com/office/drawing/2014/main" val="2310475395"/>
                    </a:ext>
                  </a:extLst>
                </a:gridCol>
                <a:gridCol w="945352">
                  <a:extLst>
                    <a:ext uri="{9D8B030D-6E8A-4147-A177-3AD203B41FA5}">
                      <a16:colId xmlns:a16="http://schemas.microsoft.com/office/drawing/2014/main" val="1034606909"/>
                    </a:ext>
                  </a:extLst>
                </a:gridCol>
                <a:gridCol w="945352">
                  <a:extLst>
                    <a:ext uri="{9D8B030D-6E8A-4147-A177-3AD203B41FA5}">
                      <a16:colId xmlns:a16="http://schemas.microsoft.com/office/drawing/2014/main" val="429689298"/>
                    </a:ext>
                  </a:extLst>
                </a:gridCol>
                <a:gridCol w="945352">
                  <a:extLst>
                    <a:ext uri="{9D8B030D-6E8A-4147-A177-3AD203B41FA5}">
                      <a16:colId xmlns:a16="http://schemas.microsoft.com/office/drawing/2014/main" val="3696957323"/>
                    </a:ext>
                  </a:extLst>
                </a:gridCol>
                <a:gridCol w="945352">
                  <a:extLst>
                    <a:ext uri="{9D8B030D-6E8A-4147-A177-3AD203B41FA5}">
                      <a16:colId xmlns:a16="http://schemas.microsoft.com/office/drawing/2014/main" val="3305671978"/>
                    </a:ext>
                  </a:extLst>
                </a:gridCol>
                <a:gridCol w="945352">
                  <a:extLst>
                    <a:ext uri="{9D8B030D-6E8A-4147-A177-3AD203B41FA5}">
                      <a16:colId xmlns:a16="http://schemas.microsoft.com/office/drawing/2014/main" val="2839175113"/>
                    </a:ext>
                  </a:extLst>
                </a:gridCol>
                <a:gridCol w="945352">
                  <a:extLst>
                    <a:ext uri="{9D8B030D-6E8A-4147-A177-3AD203B41FA5}">
                      <a16:colId xmlns:a16="http://schemas.microsoft.com/office/drawing/2014/main" val="1430307471"/>
                    </a:ext>
                  </a:extLst>
                </a:gridCol>
                <a:gridCol w="1381669">
                  <a:extLst>
                    <a:ext uri="{9D8B030D-6E8A-4147-A177-3AD203B41FA5}">
                      <a16:colId xmlns:a16="http://schemas.microsoft.com/office/drawing/2014/main" val="3092541512"/>
                    </a:ext>
                  </a:extLst>
                </a:gridCol>
              </a:tblGrid>
              <a:tr h="73392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PGO 2025 (R$)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MESES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9642487"/>
                  </a:ext>
                </a:extLst>
              </a:tr>
              <a:tr h="73392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EDITAIS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fev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abr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mai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ago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dez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 Geral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0276399"/>
                  </a:ext>
                </a:extLst>
              </a:tr>
              <a:tr h="73392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Progep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32.633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32.633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32.633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32.633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32.633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32.633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33.799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33.799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33.799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33.799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33.799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26.759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391.550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8206668"/>
                  </a:ext>
                </a:extLst>
              </a:tr>
              <a:tr h="73392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20RK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32.633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32.633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32.633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32.633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32.633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32.633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33.799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33.799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33.799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33.799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33.799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26.759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391.550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8517689"/>
                  </a:ext>
                </a:extLst>
              </a:tr>
              <a:tr h="73392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Bolsa Estágio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32.633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32.633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32.633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32.633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32.633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32.633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33.799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33.799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33.799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33.799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33.799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26.759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391.550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2995962"/>
                  </a:ext>
                </a:extLst>
              </a:tr>
              <a:tr h="73392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Geral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32.633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32.633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32.633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32.633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32.633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32.633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33.799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33.799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33.799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33.799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33.799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26.759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391.550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5292618"/>
                  </a:ext>
                </a:extLst>
              </a:tr>
            </a:tbl>
          </a:graphicData>
        </a:graphic>
      </p:graphicFrame>
      <p:sp>
        <p:nvSpPr>
          <p:cNvPr id="13" name="CaixaDeTexto 12">
            <a:extLst>
              <a:ext uri="{FF2B5EF4-FFF2-40B4-BE49-F238E27FC236}">
                <a16:creationId xmlns:a16="http://schemas.microsoft.com/office/drawing/2014/main" id="{2AEA98EC-BC31-3D0F-2ED7-6521F9B8C42E}"/>
              </a:ext>
            </a:extLst>
          </p:cNvPr>
          <p:cNvSpPr txBox="1"/>
          <p:nvPr/>
        </p:nvSpPr>
        <p:spPr>
          <a:xfrm>
            <a:off x="13886914" y="2293947"/>
            <a:ext cx="22098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4400" b="1" dirty="0">
                <a:solidFill>
                  <a:schemeClr val="accent2"/>
                </a:solidFill>
                <a:latin typeface="Calibri"/>
                <a:cs typeface="Times New Roman" panose="02020603050405020304" pitchFamily="18" charset="0"/>
              </a:rPr>
              <a:t>PROGEP</a:t>
            </a:r>
            <a:endParaRPr kumimoji="0" lang="pt-BR" sz="44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alibri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117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EF6CF32-4D9D-D41E-69B2-185FE94AA5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FDF22EF7-0F23-9723-B800-0B616EF3A983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E8209B86-9DF5-6AA5-7DEC-B5FA2D99CDB3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C0B4140A-DBFA-A4E9-265A-5B67238C3DEB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2F9C535B-57B3-DB22-5BAE-8C6A99FB8698}"/>
              </a:ext>
            </a:extLst>
          </p:cNvPr>
          <p:cNvGrpSpPr/>
          <p:nvPr/>
        </p:nvGrpSpPr>
        <p:grpSpPr>
          <a:xfrm>
            <a:off x="457200" y="824289"/>
            <a:ext cx="13214576" cy="136513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5C26B8BA-0D4E-F924-D6C4-44223408AD8B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A9AE66CF-5C2E-4833-ADD3-71762F7B5021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D98B65E8-CE03-3D19-D0CB-CE4AE8F1096A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B8BD14C3-7972-9EC6-1E07-6B8A7E1A4A76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1EBF149F-2C42-5978-BAA6-08A796BC19CF}"/>
              </a:ext>
            </a:extLst>
          </p:cNvPr>
          <p:cNvSpPr txBox="1"/>
          <p:nvPr/>
        </p:nvSpPr>
        <p:spPr>
          <a:xfrm>
            <a:off x="685800" y="962793"/>
            <a:ext cx="129499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rgbClr val="252525"/>
                </a:solidFill>
                <a:latin typeface="+mj-lt"/>
                <a:cs typeface="Poppins Bold"/>
              </a:rPr>
              <a:t>Módulo 3: Planejamento de Apoio Estudantil com ênfase em Replanejamento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DF803C0B-1BDD-E639-0515-115258BF891A}"/>
              </a:ext>
            </a:extLst>
          </p:cNvPr>
          <p:cNvSpPr txBox="1"/>
          <p:nvPr/>
        </p:nvSpPr>
        <p:spPr>
          <a:xfrm>
            <a:off x="1600200" y="2478613"/>
            <a:ext cx="11887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200" b="1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Editais aprovados – cronograma mensal por Unidade Gestora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1E3ABEB3-94BF-743A-20F5-1641FA27F040}"/>
              </a:ext>
            </a:extLst>
          </p:cNvPr>
          <p:cNvSpPr txBox="1"/>
          <p:nvPr/>
        </p:nvSpPr>
        <p:spPr>
          <a:xfrm>
            <a:off x="13886914" y="2293947"/>
            <a:ext cx="22098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4400" b="1" dirty="0">
                <a:solidFill>
                  <a:schemeClr val="accent2"/>
                </a:solidFill>
                <a:latin typeface="Calibri"/>
                <a:cs typeface="Times New Roman" panose="02020603050405020304" pitchFamily="18" charset="0"/>
              </a:rPr>
              <a:t>PROGES</a:t>
            </a:r>
            <a:endParaRPr kumimoji="0" lang="pt-BR" sz="44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alibri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10" name="Tabela 9">
            <a:extLst>
              <a:ext uri="{FF2B5EF4-FFF2-40B4-BE49-F238E27FC236}">
                <a16:creationId xmlns:a16="http://schemas.microsoft.com/office/drawing/2014/main" id="{65CC3FFB-D3EB-DF3B-0DF4-23569B936A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745546"/>
              </p:ext>
            </p:extLst>
          </p:nvPr>
        </p:nvGraphicFramePr>
        <p:xfrm>
          <a:off x="1600200" y="3785791"/>
          <a:ext cx="16002002" cy="5538416"/>
        </p:xfrm>
        <a:graphic>
          <a:graphicData uri="http://schemas.openxmlformats.org/drawingml/2006/table">
            <a:tbl>
              <a:tblPr/>
              <a:tblGrid>
                <a:gridCol w="3360614">
                  <a:extLst>
                    <a:ext uri="{9D8B030D-6E8A-4147-A177-3AD203B41FA5}">
                      <a16:colId xmlns:a16="http://schemas.microsoft.com/office/drawing/2014/main" val="970916908"/>
                    </a:ext>
                  </a:extLst>
                </a:gridCol>
                <a:gridCol w="976924">
                  <a:extLst>
                    <a:ext uri="{9D8B030D-6E8A-4147-A177-3AD203B41FA5}">
                      <a16:colId xmlns:a16="http://schemas.microsoft.com/office/drawing/2014/main" val="1063684758"/>
                    </a:ext>
                  </a:extLst>
                </a:gridCol>
                <a:gridCol w="879231">
                  <a:extLst>
                    <a:ext uri="{9D8B030D-6E8A-4147-A177-3AD203B41FA5}">
                      <a16:colId xmlns:a16="http://schemas.microsoft.com/office/drawing/2014/main" val="461170378"/>
                    </a:ext>
                  </a:extLst>
                </a:gridCol>
                <a:gridCol w="879231">
                  <a:extLst>
                    <a:ext uri="{9D8B030D-6E8A-4147-A177-3AD203B41FA5}">
                      <a16:colId xmlns:a16="http://schemas.microsoft.com/office/drawing/2014/main" val="1991855933"/>
                    </a:ext>
                  </a:extLst>
                </a:gridCol>
                <a:gridCol w="879231">
                  <a:extLst>
                    <a:ext uri="{9D8B030D-6E8A-4147-A177-3AD203B41FA5}">
                      <a16:colId xmlns:a16="http://schemas.microsoft.com/office/drawing/2014/main" val="3159238313"/>
                    </a:ext>
                  </a:extLst>
                </a:gridCol>
                <a:gridCol w="879231">
                  <a:extLst>
                    <a:ext uri="{9D8B030D-6E8A-4147-A177-3AD203B41FA5}">
                      <a16:colId xmlns:a16="http://schemas.microsoft.com/office/drawing/2014/main" val="503258125"/>
                    </a:ext>
                  </a:extLst>
                </a:gridCol>
                <a:gridCol w="879231">
                  <a:extLst>
                    <a:ext uri="{9D8B030D-6E8A-4147-A177-3AD203B41FA5}">
                      <a16:colId xmlns:a16="http://schemas.microsoft.com/office/drawing/2014/main" val="2036461480"/>
                    </a:ext>
                  </a:extLst>
                </a:gridCol>
                <a:gridCol w="879231">
                  <a:extLst>
                    <a:ext uri="{9D8B030D-6E8A-4147-A177-3AD203B41FA5}">
                      <a16:colId xmlns:a16="http://schemas.microsoft.com/office/drawing/2014/main" val="1262929673"/>
                    </a:ext>
                  </a:extLst>
                </a:gridCol>
                <a:gridCol w="879231">
                  <a:extLst>
                    <a:ext uri="{9D8B030D-6E8A-4147-A177-3AD203B41FA5}">
                      <a16:colId xmlns:a16="http://schemas.microsoft.com/office/drawing/2014/main" val="2677308940"/>
                    </a:ext>
                  </a:extLst>
                </a:gridCol>
                <a:gridCol w="879231">
                  <a:extLst>
                    <a:ext uri="{9D8B030D-6E8A-4147-A177-3AD203B41FA5}">
                      <a16:colId xmlns:a16="http://schemas.microsoft.com/office/drawing/2014/main" val="4171690897"/>
                    </a:ext>
                  </a:extLst>
                </a:gridCol>
                <a:gridCol w="879231">
                  <a:extLst>
                    <a:ext uri="{9D8B030D-6E8A-4147-A177-3AD203B41FA5}">
                      <a16:colId xmlns:a16="http://schemas.microsoft.com/office/drawing/2014/main" val="3125408917"/>
                    </a:ext>
                  </a:extLst>
                </a:gridCol>
                <a:gridCol w="879231">
                  <a:extLst>
                    <a:ext uri="{9D8B030D-6E8A-4147-A177-3AD203B41FA5}">
                      <a16:colId xmlns:a16="http://schemas.microsoft.com/office/drawing/2014/main" val="1965198545"/>
                    </a:ext>
                  </a:extLst>
                </a:gridCol>
                <a:gridCol w="879231">
                  <a:extLst>
                    <a:ext uri="{9D8B030D-6E8A-4147-A177-3AD203B41FA5}">
                      <a16:colId xmlns:a16="http://schemas.microsoft.com/office/drawing/2014/main" val="4029255077"/>
                    </a:ext>
                  </a:extLst>
                </a:gridCol>
                <a:gridCol w="879231">
                  <a:extLst>
                    <a:ext uri="{9D8B030D-6E8A-4147-A177-3AD203B41FA5}">
                      <a16:colId xmlns:a16="http://schemas.microsoft.com/office/drawing/2014/main" val="2545737804"/>
                    </a:ext>
                  </a:extLst>
                </a:gridCol>
                <a:gridCol w="1113692">
                  <a:extLst>
                    <a:ext uri="{9D8B030D-6E8A-4147-A177-3AD203B41FA5}">
                      <a16:colId xmlns:a16="http://schemas.microsoft.com/office/drawing/2014/main" val="3783826565"/>
                    </a:ext>
                  </a:extLst>
                </a:gridCol>
              </a:tblGrid>
              <a:tr h="42603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PGO 2025 (R$)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MESES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2710652"/>
                  </a:ext>
                </a:extLst>
              </a:tr>
              <a:tr h="42603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EDITAIS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  <a:endParaRPr lang="pt-BR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fev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abr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mai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ago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set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dez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 Geral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0709262"/>
                  </a:ext>
                </a:extLst>
              </a:tr>
              <a:tr h="42603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Proges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729.100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729.100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729.100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756.200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756.200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756.200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756.200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771.200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756.200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756.200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756.200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756.200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9.108.100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726410"/>
                  </a:ext>
                </a:extLst>
              </a:tr>
              <a:tr h="42603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4002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729.100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729.100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729.100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756.200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756.200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756.200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756.200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771.200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756.200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756.200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756.200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756.200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9.108.100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6931733"/>
                  </a:ext>
                </a:extLst>
              </a:tr>
              <a:tr h="42603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Acessibilidade (PCD)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15.400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15.400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15.400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15.400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15.400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15.400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15.400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15.400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15.400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201.600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7080957"/>
                  </a:ext>
                </a:extLst>
              </a:tr>
              <a:tr h="42603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Auxílio PcD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18.900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18.900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18.900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18.900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18.900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18.900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18.900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18.900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18.900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170.100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0400110"/>
                  </a:ext>
                </a:extLst>
              </a:tr>
              <a:tr h="42603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Auxílio PSE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59.500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59.500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59.500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126.000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126.000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126.000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126.000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126.000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126.000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126.000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126.000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126.000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1.312.500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8259588"/>
                  </a:ext>
                </a:extLst>
              </a:tr>
              <a:tr h="42603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Auxílio PSR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431.900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431.900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431.900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375.000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375.000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375.000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375.000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375.000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375.000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375.000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375.000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375.000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4.670.700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2281031"/>
                  </a:ext>
                </a:extLst>
              </a:tr>
              <a:tr h="42603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Eventos ENEI e ENEKI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15.000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15.000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9753329"/>
                  </a:ext>
                </a:extLst>
              </a:tr>
              <a:tr h="42603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JIUFOPA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4565237"/>
                  </a:ext>
                </a:extLst>
              </a:tr>
              <a:tr h="42603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Política de Permanência Materna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37.800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2620356"/>
                  </a:ext>
                </a:extLst>
              </a:tr>
              <a:tr h="42603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Restaurante Universitário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216.700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216.700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216.700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216.700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216.700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216.700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216.700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216.700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216.700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216.700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216.700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216.700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2.600.400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2218472"/>
                  </a:ext>
                </a:extLst>
              </a:tr>
              <a:tr h="42603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Geral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729.100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729.100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729.100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756.200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756.200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756.200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756.200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771.200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756.200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756.200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756.200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756.200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9.108.100</a:t>
                      </a:r>
                    </a:p>
                  </a:txBody>
                  <a:tcPr marL="6029" marR="6029" marT="602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82395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1274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55F5EE5-99C1-511E-E524-88B5320B01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2945F137-D7E9-C2D3-AD61-855C7F70C653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E56785E0-D75C-40B4-E165-99A40B4F7249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EF37D55D-6291-9408-E531-CAEC60F44A30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F64E19D8-7BC7-7ED0-1423-E9F75DE23CE9}"/>
              </a:ext>
            </a:extLst>
          </p:cNvPr>
          <p:cNvGrpSpPr/>
          <p:nvPr/>
        </p:nvGrpSpPr>
        <p:grpSpPr>
          <a:xfrm>
            <a:off x="457200" y="824289"/>
            <a:ext cx="13214576" cy="136513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040D085D-29FD-F14C-C9BA-C3BE76894B6B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C9CA3A3A-B485-29C9-8B4C-BAFEDA88EB74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F5345634-7C3E-9687-D443-CEE37ED4C4F8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DAC47B55-F565-8A0C-4105-8A9C17527109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95172A41-BB8D-0B55-0D63-D465B5C5DB4C}"/>
              </a:ext>
            </a:extLst>
          </p:cNvPr>
          <p:cNvSpPr txBox="1"/>
          <p:nvPr/>
        </p:nvSpPr>
        <p:spPr>
          <a:xfrm>
            <a:off x="685800" y="962793"/>
            <a:ext cx="129499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rgbClr val="252525"/>
                </a:solidFill>
                <a:latin typeface="+mj-lt"/>
                <a:cs typeface="Poppins Bold"/>
              </a:rPr>
              <a:t>Módulo 3: Planejamento de Apoio Estudantil com ênfase em Replanejamento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6FF8E482-F639-3E76-18AA-1B6BBE530970}"/>
              </a:ext>
            </a:extLst>
          </p:cNvPr>
          <p:cNvSpPr txBox="1"/>
          <p:nvPr/>
        </p:nvSpPr>
        <p:spPr>
          <a:xfrm>
            <a:off x="1600200" y="2492527"/>
            <a:ext cx="11887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200" b="1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Editais aprovados – cronograma mensal por Unidade Gestora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58B98BF3-7328-4BDB-8C06-244C903AA752}"/>
              </a:ext>
            </a:extLst>
          </p:cNvPr>
          <p:cNvSpPr txBox="1"/>
          <p:nvPr/>
        </p:nvSpPr>
        <p:spPr>
          <a:xfrm>
            <a:off x="13671776" y="2400195"/>
            <a:ext cx="246100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4400" b="1" dirty="0">
                <a:solidFill>
                  <a:schemeClr val="accent2"/>
                </a:solidFill>
                <a:latin typeface="Calibri"/>
                <a:cs typeface="Times New Roman" panose="02020603050405020304" pitchFamily="18" charset="0"/>
              </a:rPr>
              <a:t>PROPLAN</a:t>
            </a:r>
            <a:endParaRPr kumimoji="0" lang="pt-BR" sz="44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alibri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10" name="Tabela 9">
            <a:extLst>
              <a:ext uri="{FF2B5EF4-FFF2-40B4-BE49-F238E27FC236}">
                <a16:creationId xmlns:a16="http://schemas.microsoft.com/office/drawing/2014/main" id="{F0804A5A-66EE-27F6-CF54-4AE992AE27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7538058"/>
              </p:ext>
            </p:extLst>
          </p:nvPr>
        </p:nvGraphicFramePr>
        <p:xfrm>
          <a:off x="2222104" y="4229100"/>
          <a:ext cx="14389495" cy="4495800"/>
        </p:xfrm>
        <a:graphic>
          <a:graphicData uri="http://schemas.openxmlformats.org/drawingml/2006/table">
            <a:tbl>
              <a:tblPr/>
              <a:tblGrid>
                <a:gridCol w="2622546">
                  <a:extLst>
                    <a:ext uri="{9D8B030D-6E8A-4147-A177-3AD203B41FA5}">
                      <a16:colId xmlns:a16="http://schemas.microsoft.com/office/drawing/2014/main" val="440486185"/>
                    </a:ext>
                  </a:extLst>
                </a:gridCol>
                <a:gridCol w="1725359">
                  <a:extLst>
                    <a:ext uri="{9D8B030D-6E8A-4147-A177-3AD203B41FA5}">
                      <a16:colId xmlns:a16="http://schemas.microsoft.com/office/drawing/2014/main" val="2192017981"/>
                    </a:ext>
                  </a:extLst>
                </a:gridCol>
                <a:gridCol w="1345780">
                  <a:extLst>
                    <a:ext uri="{9D8B030D-6E8A-4147-A177-3AD203B41FA5}">
                      <a16:colId xmlns:a16="http://schemas.microsoft.com/office/drawing/2014/main" val="3302428186"/>
                    </a:ext>
                  </a:extLst>
                </a:gridCol>
                <a:gridCol w="1345780">
                  <a:extLst>
                    <a:ext uri="{9D8B030D-6E8A-4147-A177-3AD203B41FA5}">
                      <a16:colId xmlns:a16="http://schemas.microsoft.com/office/drawing/2014/main" val="1234828244"/>
                    </a:ext>
                  </a:extLst>
                </a:gridCol>
                <a:gridCol w="1345780">
                  <a:extLst>
                    <a:ext uri="{9D8B030D-6E8A-4147-A177-3AD203B41FA5}">
                      <a16:colId xmlns:a16="http://schemas.microsoft.com/office/drawing/2014/main" val="2022837267"/>
                    </a:ext>
                  </a:extLst>
                </a:gridCol>
                <a:gridCol w="1345780">
                  <a:extLst>
                    <a:ext uri="{9D8B030D-6E8A-4147-A177-3AD203B41FA5}">
                      <a16:colId xmlns:a16="http://schemas.microsoft.com/office/drawing/2014/main" val="3211066751"/>
                    </a:ext>
                  </a:extLst>
                </a:gridCol>
                <a:gridCol w="1345780">
                  <a:extLst>
                    <a:ext uri="{9D8B030D-6E8A-4147-A177-3AD203B41FA5}">
                      <a16:colId xmlns:a16="http://schemas.microsoft.com/office/drawing/2014/main" val="3153848248"/>
                    </a:ext>
                  </a:extLst>
                </a:gridCol>
                <a:gridCol w="1345780">
                  <a:extLst>
                    <a:ext uri="{9D8B030D-6E8A-4147-A177-3AD203B41FA5}">
                      <a16:colId xmlns:a16="http://schemas.microsoft.com/office/drawing/2014/main" val="4152287203"/>
                    </a:ext>
                  </a:extLst>
                </a:gridCol>
                <a:gridCol w="1966910">
                  <a:extLst>
                    <a:ext uri="{9D8B030D-6E8A-4147-A177-3AD203B41FA5}">
                      <a16:colId xmlns:a16="http://schemas.microsoft.com/office/drawing/2014/main" val="1724407670"/>
                    </a:ext>
                  </a:extLst>
                </a:gridCol>
              </a:tblGrid>
              <a:tr h="74930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PGO 2025 (R$)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MESES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265807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EDITAIS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abr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mai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  <a:endParaRPr lang="pt-BR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ago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 Geral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584192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Proplan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19.400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187.400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3534560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20GK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19.400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187.400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0920205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Piape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19.400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187.400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1604557"/>
                  </a:ext>
                </a:extLst>
              </a:tr>
              <a:tr h="74930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Geral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19.400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42.000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187.400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96742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0491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191460B-5A12-1C8F-2FAB-A5A32AF9D7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3647F772-3DF5-74CC-AC3F-D4DC32E90A65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4C244A69-44B8-2FC7-F19D-85792F43887E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8BFC4020-509D-0E14-05CB-339E378D9CFD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F607BFB1-9F45-7784-5C6D-455B084C6209}"/>
              </a:ext>
            </a:extLst>
          </p:cNvPr>
          <p:cNvGrpSpPr/>
          <p:nvPr/>
        </p:nvGrpSpPr>
        <p:grpSpPr>
          <a:xfrm>
            <a:off x="457200" y="824289"/>
            <a:ext cx="13214576" cy="136513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E0B3C865-5759-A45F-C1F3-96D0F983521A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0C6B8753-19D6-8A38-9162-B3A8ED224136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797548E4-652D-C5B5-91A5-4916329E6FD4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1B2CA41A-75B2-5A8D-B278-183DB925A1F5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D641FCCF-131D-5B91-3D92-33353FB35226}"/>
              </a:ext>
            </a:extLst>
          </p:cNvPr>
          <p:cNvSpPr txBox="1"/>
          <p:nvPr/>
        </p:nvSpPr>
        <p:spPr>
          <a:xfrm>
            <a:off x="685800" y="962793"/>
            <a:ext cx="129499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rgbClr val="252525"/>
                </a:solidFill>
                <a:latin typeface="+mj-lt"/>
                <a:cs typeface="Poppins Bold"/>
              </a:rPr>
              <a:t>Módulo 3: Planejamento de Apoio Estudantil com ênfase em Replanejamento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96CE3EBF-5DF4-50EF-94B6-DB0623572A33}"/>
              </a:ext>
            </a:extLst>
          </p:cNvPr>
          <p:cNvSpPr txBox="1"/>
          <p:nvPr/>
        </p:nvSpPr>
        <p:spPr>
          <a:xfrm>
            <a:off x="1600200" y="2465097"/>
            <a:ext cx="11887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200" b="1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Editais aprovados – cronograma mensal por Unidade Gestora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590BE9A4-50CC-A127-E67F-8DF3856BCAC9}"/>
              </a:ext>
            </a:extLst>
          </p:cNvPr>
          <p:cNvSpPr txBox="1"/>
          <p:nvPr/>
        </p:nvSpPr>
        <p:spPr>
          <a:xfrm>
            <a:off x="13886914" y="2293947"/>
            <a:ext cx="22098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4400" b="1" dirty="0">
                <a:solidFill>
                  <a:schemeClr val="accent2"/>
                </a:solidFill>
                <a:latin typeface="Calibri"/>
                <a:cs typeface="Times New Roman" panose="02020603050405020304" pitchFamily="18" charset="0"/>
              </a:rPr>
              <a:t>PROPPIT</a:t>
            </a:r>
            <a:endParaRPr kumimoji="0" lang="pt-BR" sz="44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alibri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10" name="Tabela 9">
            <a:extLst>
              <a:ext uri="{FF2B5EF4-FFF2-40B4-BE49-F238E27FC236}">
                <a16:creationId xmlns:a16="http://schemas.microsoft.com/office/drawing/2014/main" id="{1A2B6530-2ED6-FD47-78D2-CFCB3AA607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883971"/>
              </p:ext>
            </p:extLst>
          </p:nvPr>
        </p:nvGraphicFramePr>
        <p:xfrm>
          <a:off x="1600200" y="3833822"/>
          <a:ext cx="15773396" cy="5098236"/>
        </p:xfrm>
        <a:graphic>
          <a:graphicData uri="http://schemas.openxmlformats.org/drawingml/2006/table">
            <a:tbl>
              <a:tblPr/>
              <a:tblGrid>
                <a:gridCol w="4712783">
                  <a:extLst>
                    <a:ext uri="{9D8B030D-6E8A-4147-A177-3AD203B41FA5}">
                      <a16:colId xmlns:a16="http://schemas.microsoft.com/office/drawing/2014/main" val="716983513"/>
                    </a:ext>
                  </a:extLst>
                </a:gridCol>
                <a:gridCol w="961793">
                  <a:extLst>
                    <a:ext uri="{9D8B030D-6E8A-4147-A177-3AD203B41FA5}">
                      <a16:colId xmlns:a16="http://schemas.microsoft.com/office/drawing/2014/main" val="3708623201"/>
                    </a:ext>
                  </a:extLst>
                </a:gridCol>
                <a:gridCol w="750198">
                  <a:extLst>
                    <a:ext uri="{9D8B030D-6E8A-4147-A177-3AD203B41FA5}">
                      <a16:colId xmlns:a16="http://schemas.microsoft.com/office/drawing/2014/main" val="3919776727"/>
                    </a:ext>
                  </a:extLst>
                </a:gridCol>
                <a:gridCol w="750198">
                  <a:extLst>
                    <a:ext uri="{9D8B030D-6E8A-4147-A177-3AD203B41FA5}">
                      <a16:colId xmlns:a16="http://schemas.microsoft.com/office/drawing/2014/main" val="2277800691"/>
                    </a:ext>
                  </a:extLst>
                </a:gridCol>
                <a:gridCol w="750198">
                  <a:extLst>
                    <a:ext uri="{9D8B030D-6E8A-4147-A177-3AD203B41FA5}">
                      <a16:colId xmlns:a16="http://schemas.microsoft.com/office/drawing/2014/main" val="2706510359"/>
                    </a:ext>
                  </a:extLst>
                </a:gridCol>
                <a:gridCol w="750198">
                  <a:extLst>
                    <a:ext uri="{9D8B030D-6E8A-4147-A177-3AD203B41FA5}">
                      <a16:colId xmlns:a16="http://schemas.microsoft.com/office/drawing/2014/main" val="3290682045"/>
                    </a:ext>
                  </a:extLst>
                </a:gridCol>
                <a:gridCol w="750198">
                  <a:extLst>
                    <a:ext uri="{9D8B030D-6E8A-4147-A177-3AD203B41FA5}">
                      <a16:colId xmlns:a16="http://schemas.microsoft.com/office/drawing/2014/main" val="543516963"/>
                    </a:ext>
                  </a:extLst>
                </a:gridCol>
                <a:gridCol w="750198">
                  <a:extLst>
                    <a:ext uri="{9D8B030D-6E8A-4147-A177-3AD203B41FA5}">
                      <a16:colId xmlns:a16="http://schemas.microsoft.com/office/drawing/2014/main" val="3437270919"/>
                    </a:ext>
                  </a:extLst>
                </a:gridCol>
                <a:gridCol w="750198">
                  <a:extLst>
                    <a:ext uri="{9D8B030D-6E8A-4147-A177-3AD203B41FA5}">
                      <a16:colId xmlns:a16="http://schemas.microsoft.com/office/drawing/2014/main" val="906863570"/>
                    </a:ext>
                  </a:extLst>
                </a:gridCol>
                <a:gridCol w="750198">
                  <a:extLst>
                    <a:ext uri="{9D8B030D-6E8A-4147-A177-3AD203B41FA5}">
                      <a16:colId xmlns:a16="http://schemas.microsoft.com/office/drawing/2014/main" val="1926292086"/>
                    </a:ext>
                  </a:extLst>
                </a:gridCol>
                <a:gridCol w="750198">
                  <a:extLst>
                    <a:ext uri="{9D8B030D-6E8A-4147-A177-3AD203B41FA5}">
                      <a16:colId xmlns:a16="http://schemas.microsoft.com/office/drawing/2014/main" val="1367487638"/>
                    </a:ext>
                  </a:extLst>
                </a:gridCol>
                <a:gridCol w="750198">
                  <a:extLst>
                    <a:ext uri="{9D8B030D-6E8A-4147-A177-3AD203B41FA5}">
                      <a16:colId xmlns:a16="http://schemas.microsoft.com/office/drawing/2014/main" val="4093341911"/>
                    </a:ext>
                  </a:extLst>
                </a:gridCol>
                <a:gridCol w="750198">
                  <a:extLst>
                    <a:ext uri="{9D8B030D-6E8A-4147-A177-3AD203B41FA5}">
                      <a16:colId xmlns:a16="http://schemas.microsoft.com/office/drawing/2014/main" val="3109840943"/>
                    </a:ext>
                  </a:extLst>
                </a:gridCol>
                <a:gridCol w="750198">
                  <a:extLst>
                    <a:ext uri="{9D8B030D-6E8A-4147-A177-3AD203B41FA5}">
                      <a16:colId xmlns:a16="http://schemas.microsoft.com/office/drawing/2014/main" val="797299399"/>
                    </a:ext>
                  </a:extLst>
                </a:gridCol>
                <a:gridCol w="1096444">
                  <a:extLst>
                    <a:ext uri="{9D8B030D-6E8A-4147-A177-3AD203B41FA5}">
                      <a16:colId xmlns:a16="http://schemas.microsoft.com/office/drawing/2014/main" val="2612357338"/>
                    </a:ext>
                  </a:extLst>
                </a:gridCol>
              </a:tblGrid>
              <a:tr h="42485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PGO 2025 (R$)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MESES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0729177"/>
                  </a:ext>
                </a:extLst>
              </a:tr>
              <a:tr h="42485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EDITAIS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fev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abr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mai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ago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set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dez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 Geral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261884"/>
                  </a:ext>
                </a:extLst>
              </a:tr>
              <a:tr h="42485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Proppit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320.000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28.700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28.700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28.700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28.700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28.700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28.700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28.700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28.700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46.900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46.900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46.900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46.900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737.200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6937621"/>
                  </a:ext>
                </a:extLst>
              </a:tr>
              <a:tr h="42485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20GK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320.000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23.100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23.100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23.100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23.100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479.600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0875316"/>
                  </a:ext>
                </a:extLst>
              </a:tr>
              <a:tr h="42485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PAPCIQ - Apoio a Produção Científica Qualificada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200.000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200.000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4339728"/>
                  </a:ext>
                </a:extLst>
              </a:tr>
              <a:tr h="42485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Pesquisador de Produtividade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120.000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120.000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0110924"/>
                  </a:ext>
                </a:extLst>
              </a:tr>
              <a:tr h="42485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Pibic Ufopa/CNPq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128.800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9075988"/>
                  </a:ext>
                </a:extLst>
              </a:tr>
              <a:tr h="42485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Pibiti Ufopa/CNPq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30.800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801597"/>
                  </a:ext>
                </a:extLst>
              </a:tr>
              <a:tr h="42485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4002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20.300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20.300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20.300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20.300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20.300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20.300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20.300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20.300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23.800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23.800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23.800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23.800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257.600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647669"/>
                  </a:ext>
                </a:extLst>
              </a:tr>
              <a:tr h="42485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Pibic Ufopa/CNPq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18.200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18.200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18.200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18.200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18.200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18.200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18.200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18.200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21.000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229.600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7308224"/>
                  </a:ext>
                </a:extLst>
              </a:tr>
              <a:tr h="42485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Pibiti Ufopa/CNPq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28.000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9697214"/>
                  </a:ext>
                </a:extLst>
              </a:tr>
              <a:tr h="42485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Geral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320.000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28.700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28.700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28.700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28.700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28.700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28.700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28.700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28.700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46.900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46.900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46.900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46.900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737.200</a:t>
                      </a:r>
                    </a:p>
                  </a:txBody>
                  <a:tcPr marL="6022" marR="6022" marT="602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68848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7116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2EB891FD-4214-B127-17FB-8895F299753B}"/>
              </a:ext>
            </a:extLst>
          </p:cNvPr>
          <p:cNvSpPr/>
          <p:nvPr/>
        </p:nvSpPr>
        <p:spPr>
          <a:xfrm>
            <a:off x="675328" y="685529"/>
            <a:ext cx="12126272" cy="1384996"/>
          </a:xfrm>
          <a:custGeom>
            <a:avLst/>
            <a:gdLst/>
            <a:ahLst/>
            <a:cxnLst/>
            <a:rect l="l" t="t" r="r" b="b"/>
            <a:pathLst>
              <a:path w="2569690" h="286449">
                <a:moveTo>
                  <a:pt x="23805" y="0"/>
                </a:moveTo>
                <a:lnTo>
                  <a:pt x="2545885" y="0"/>
                </a:lnTo>
                <a:cubicBezTo>
                  <a:pt x="2552199" y="0"/>
                  <a:pt x="2558254" y="2508"/>
                  <a:pt x="2562718" y="6972"/>
                </a:cubicBezTo>
                <a:cubicBezTo>
                  <a:pt x="2567182" y="11436"/>
                  <a:pt x="2569690" y="17491"/>
                  <a:pt x="2569690" y="23805"/>
                </a:cubicBezTo>
                <a:lnTo>
                  <a:pt x="2569690" y="262644"/>
                </a:lnTo>
                <a:cubicBezTo>
                  <a:pt x="2569690" y="268958"/>
                  <a:pt x="2567182" y="275012"/>
                  <a:pt x="2562718" y="279477"/>
                </a:cubicBezTo>
                <a:cubicBezTo>
                  <a:pt x="2558254" y="283941"/>
                  <a:pt x="2552199" y="286449"/>
                  <a:pt x="2545885" y="286449"/>
                </a:cubicBezTo>
                <a:lnTo>
                  <a:pt x="23805" y="286449"/>
                </a:lnTo>
                <a:cubicBezTo>
                  <a:pt x="17491" y="286449"/>
                  <a:pt x="11436" y="283941"/>
                  <a:pt x="6972" y="279477"/>
                </a:cubicBezTo>
                <a:cubicBezTo>
                  <a:pt x="2508" y="275012"/>
                  <a:pt x="0" y="268958"/>
                  <a:pt x="0" y="262644"/>
                </a:cubicBezTo>
                <a:lnTo>
                  <a:pt x="0" y="23805"/>
                </a:lnTo>
                <a:cubicBezTo>
                  <a:pt x="0" y="17491"/>
                  <a:pt x="2508" y="11436"/>
                  <a:pt x="6972" y="6972"/>
                </a:cubicBezTo>
                <a:cubicBezTo>
                  <a:pt x="11436" y="2508"/>
                  <a:pt x="17491" y="0"/>
                  <a:pt x="23805" y="0"/>
                </a:cubicBezTo>
                <a:close/>
              </a:path>
            </a:pathLst>
          </a:custGeom>
          <a:solidFill>
            <a:srgbClr val="BFE090"/>
          </a:solidFill>
        </p:spPr>
        <p:txBody>
          <a:bodyPr anchor="ctr"/>
          <a:lstStyle/>
          <a:p>
            <a:pPr algn="just">
              <a:lnSpc>
                <a:spcPts val="4900"/>
              </a:lnSpc>
              <a:spcBef>
                <a:spcPct val="0"/>
              </a:spcBef>
            </a:pPr>
            <a:r>
              <a:rPr lang="en-US" sz="3600" b="1" dirty="0">
                <a:solidFill>
                  <a:srgbClr val="252525"/>
                </a:solidFill>
                <a:latin typeface="+mj-lt"/>
                <a:cs typeface="Poppins Bold"/>
                <a:sym typeface="Poppins Bold"/>
              </a:rPr>
              <a:t>Oficina </a:t>
            </a:r>
            <a:r>
              <a:rPr lang="pt-BR" sz="3600" b="1" dirty="0">
                <a:solidFill>
                  <a:srgbClr val="252525"/>
                </a:solidFill>
                <a:latin typeface="+mj-lt"/>
                <a:cs typeface="Poppins Bold"/>
              </a:rPr>
              <a:t>6: Acompanhamento Orçamentário de Editais e Ações de Apoio Estudantil</a:t>
            </a:r>
            <a:endParaRPr lang="pt-BR" sz="3600" b="1" dirty="0">
              <a:solidFill>
                <a:srgbClr val="252525"/>
              </a:solidFill>
              <a:latin typeface="+mj-lt"/>
              <a:cs typeface="Poppins Bold"/>
              <a:sym typeface="Poppins Bold"/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FD36E8EA-EDFF-E3AA-0504-89BB166D74FA}"/>
              </a:ext>
            </a:extLst>
          </p:cNvPr>
          <p:cNvSpPr txBox="1"/>
          <p:nvPr/>
        </p:nvSpPr>
        <p:spPr>
          <a:xfrm>
            <a:off x="1752600" y="2466163"/>
            <a:ext cx="15732108" cy="27776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ts val="4900"/>
              </a:lnSpc>
              <a:spcBef>
                <a:spcPct val="0"/>
              </a:spcBef>
            </a:pPr>
            <a:r>
              <a:rPr lang="pt-BR" sz="3200" b="1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Objetivos:</a:t>
            </a:r>
          </a:p>
          <a:p>
            <a:r>
              <a:rPr lang="pt-BR" sz="3200" dirty="0">
                <a:ea typeface="Aptos" panose="020B0004020202020204" pitchFamily="34" charset="0"/>
                <a:cs typeface="Times New Roman" panose="02020603050405020304" pitchFamily="18" charset="0"/>
              </a:rPr>
              <a:t>	1. </a:t>
            </a:r>
            <a:r>
              <a:rPr lang="pt-BR" sz="3200" dirty="0">
                <a:cs typeface="Times New Roman" panose="02020603050405020304" pitchFamily="18" charset="0"/>
              </a:rPr>
              <a:t>Apresentar práticas e ferramentas para o planejamento e acompanhamento eficiente do orçamento destinado ao apoio estudantil.</a:t>
            </a:r>
          </a:p>
          <a:p>
            <a:r>
              <a:rPr lang="pt-BR" sz="3200" dirty="0">
                <a:cs typeface="Times New Roman" panose="02020603050405020304" pitchFamily="18" charset="0"/>
              </a:rPr>
              <a:t>	2. Discutir a importância da gestão orçamentária nos processos.</a:t>
            </a:r>
          </a:p>
          <a:p>
            <a:pPr algn="just">
              <a:lnSpc>
                <a:spcPts val="4900"/>
              </a:lnSpc>
              <a:spcBef>
                <a:spcPct val="0"/>
              </a:spcBef>
            </a:pPr>
            <a:endParaRPr lang="pt-BR" sz="3200" dirty="0">
              <a:cs typeface="Times New Roman" panose="02020603050405020304" pitchFamily="18" charset="0"/>
              <a:sym typeface="Poppins Bold"/>
            </a:endParaRP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88638583-8044-D773-16F0-FE4D6955EE41}"/>
              </a:ext>
            </a:extLst>
          </p:cNvPr>
          <p:cNvSpPr txBox="1"/>
          <p:nvPr/>
        </p:nvSpPr>
        <p:spPr>
          <a:xfrm>
            <a:off x="1752600" y="5382389"/>
            <a:ext cx="14782800" cy="3813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ts val="4900"/>
              </a:lnSpc>
              <a:spcBef>
                <a:spcPct val="0"/>
              </a:spcBef>
            </a:pPr>
            <a:r>
              <a:rPr lang="pt-BR" sz="3200" b="1" dirty="0">
                <a:cs typeface="Times New Roman" panose="02020603050405020304" pitchFamily="18" charset="0"/>
              </a:rPr>
              <a:t>Conteúdos a serem abordados:</a:t>
            </a:r>
          </a:p>
          <a:p>
            <a:pPr algn="just">
              <a:lnSpc>
                <a:spcPts val="4900"/>
              </a:lnSpc>
              <a:spcBef>
                <a:spcPct val="0"/>
              </a:spcBef>
            </a:pPr>
            <a:r>
              <a:rPr lang="pt-BR" sz="3200" dirty="0">
                <a:cs typeface="Times New Roman" panose="02020603050405020304" pitchFamily="18" charset="0"/>
              </a:rPr>
              <a:t>	 Módulo 1: Panorama Histórico do Orçamento de Apoio Estudantil</a:t>
            </a:r>
          </a:p>
          <a:p>
            <a:pPr algn="just">
              <a:lnSpc>
                <a:spcPts val="4900"/>
              </a:lnSpc>
              <a:spcBef>
                <a:spcPct val="0"/>
              </a:spcBef>
            </a:pPr>
            <a:r>
              <a:rPr lang="pt-BR" sz="3200" dirty="0">
                <a:cs typeface="Times New Roman" panose="02020603050405020304" pitchFamily="18" charset="0"/>
              </a:rPr>
              <a:t> 	 Módulo 2: Principais ações orçamentárias executadas na Gestão Orçamentária</a:t>
            </a:r>
          </a:p>
          <a:p>
            <a:pPr algn="just">
              <a:lnSpc>
                <a:spcPts val="4900"/>
              </a:lnSpc>
              <a:spcBef>
                <a:spcPct val="0"/>
              </a:spcBef>
            </a:pPr>
            <a:r>
              <a:rPr lang="pt-BR" sz="3200" dirty="0">
                <a:cs typeface="Times New Roman" panose="02020603050405020304" pitchFamily="18" charset="0"/>
                <a:sym typeface="Poppins Bold"/>
              </a:rPr>
              <a:t>	</a:t>
            </a:r>
            <a:r>
              <a:rPr lang="pt-BR" sz="3200" dirty="0">
                <a:cs typeface="Times New Roman" panose="02020603050405020304" pitchFamily="18" charset="0"/>
              </a:rPr>
              <a:t> Módulo 3:</a:t>
            </a:r>
            <a:r>
              <a:rPr lang="pt-BR" sz="3200" dirty="0">
                <a:cs typeface="Times New Roman" panose="02020603050405020304" pitchFamily="18" charset="0"/>
                <a:sym typeface="Poppins Bold"/>
              </a:rPr>
              <a:t> </a:t>
            </a:r>
            <a:r>
              <a:rPr lang="pt-BR" sz="3200" dirty="0">
                <a:cs typeface="Times New Roman" panose="02020603050405020304" pitchFamily="18" charset="0"/>
              </a:rPr>
              <a:t>Planejamento de Apoio Estudantil com ênfase em replanejamento</a:t>
            </a:r>
          </a:p>
          <a:p>
            <a:pPr algn="just">
              <a:lnSpc>
                <a:spcPts val="4900"/>
              </a:lnSpc>
              <a:spcBef>
                <a:spcPct val="0"/>
              </a:spcBef>
            </a:pPr>
            <a:r>
              <a:rPr lang="pt-BR" sz="3200" dirty="0">
                <a:cs typeface="Times New Roman" panose="02020603050405020304" pitchFamily="18" charset="0"/>
                <a:sym typeface="Poppins Bold"/>
              </a:rPr>
              <a:t>	</a:t>
            </a:r>
            <a:r>
              <a:rPr lang="pt-BR" sz="3200" dirty="0">
                <a:cs typeface="Times New Roman" panose="02020603050405020304" pitchFamily="18" charset="0"/>
              </a:rPr>
              <a:t> Módulo </a:t>
            </a:r>
            <a:r>
              <a:rPr lang="pt-BR" sz="3200" dirty="0">
                <a:cs typeface="Times New Roman" panose="02020603050405020304" pitchFamily="18" charset="0"/>
                <a:sym typeface="Poppins Bold"/>
              </a:rPr>
              <a:t>4: </a:t>
            </a:r>
            <a:r>
              <a:rPr lang="pt-BR" sz="3200" dirty="0">
                <a:cs typeface="Times New Roman" panose="02020603050405020304" pitchFamily="18" charset="0"/>
              </a:rPr>
              <a:t>Cronograma de Desembolso e Acompanhamento Orçamentário</a:t>
            </a:r>
          </a:p>
          <a:p>
            <a:pPr algn="just">
              <a:lnSpc>
                <a:spcPts val="4900"/>
              </a:lnSpc>
              <a:spcBef>
                <a:spcPct val="0"/>
              </a:spcBef>
            </a:pPr>
            <a:r>
              <a:rPr lang="pt-BR" sz="3200" dirty="0">
                <a:cs typeface="Times New Roman" panose="02020603050405020304" pitchFamily="18" charset="0"/>
              </a:rPr>
              <a:t>	 Módulo 5: </a:t>
            </a:r>
            <a:r>
              <a:rPr lang="pt-BR" sz="3200" dirty="0">
                <a:solidFill>
                  <a:prstClr val="black"/>
                </a:solidFill>
                <a:latin typeface="Calibri"/>
                <a:ea typeface="+mn-ea"/>
                <a:cs typeface="Times New Roman" panose="02020603050405020304" pitchFamily="18" charset="0"/>
              </a:rPr>
              <a:t>Dúvidas e orientações</a:t>
            </a:r>
            <a:endParaRPr lang="pt-BR" sz="3200" dirty="0">
              <a:cs typeface="Times New Roman" panose="02020603050405020304" pitchFamily="18" charset="0"/>
            </a:endParaRPr>
          </a:p>
        </p:txBody>
      </p:sp>
      <p:pic>
        <p:nvPicPr>
          <p:cNvPr id="13" name="Câmera 12">
            <a:extLst>
              <a:ext uri="{FF2B5EF4-FFF2-40B4-BE49-F238E27FC236}">
                <a16:creationId xmlns:a16="http://schemas.microsoft.com/office/drawing/2014/main" id="{4AEBF8E1-9C2B-F436-FD53-AB3BC7A85B03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368945" y="8367945"/>
            <a:ext cx="1919053" cy="1919053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A7B79E6-DA87-34F5-1BC5-3E05440B76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A6319514-F3E6-EC84-6FC6-1BC9099FDF6D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DF6D95FE-C006-D91B-C1AF-15DC54BDFF9D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D5D5B912-A012-85FE-085A-45A35D6213FA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D0E2383B-917E-99DF-E4A2-56E09492C454}"/>
              </a:ext>
            </a:extLst>
          </p:cNvPr>
          <p:cNvGrpSpPr/>
          <p:nvPr/>
        </p:nvGrpSpPr>
        <p:grpSpPr>
          <a:xfrm>
            <a:off x="457200" y="824289"/>
            <a:ext cx="13214576" cy="136513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3AA2A906-2D84-F05B-E544-54CCC5B92309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83A2D128-3044-91FD-BDD7-E106B0472E1C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4E91D2E0-3207-14CA-3CC1-2D90A9BEE41E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EC1A3E01-3EB9-3FE3-7DE8-BAAE5994CF9B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3A098BEF-8FC4-D75B-AE59-474E180F8A13}"/>
              </a:ext>
            </a:extLst>
          </p:cNvPr>
          <p:cNvSpPr txBox="1"/>
          <p:nvPr/>
        </p:nvSpPr>
        <p:spPr>
          <a:xfrm>
            <a:off x="685800" y="962793"/>
            <a:ext cx="129499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rgbClr val="252525"/>
                </a:solidFill>
                <a:latin typeface="+mj-lt"/>
                <a:cs typeface="Poppins Bold"/>
              </a:rPr>
              <a:t>Módulo 3: Planejamento de Apoio Estudantil com ênfase em Replanejamento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C9846EAD-692B-E57D-5130-58DB38F4888D}"/>
              </a:ext>
            </a:extLst>
          </p:cNvPr>
          <p:cNvSpPr txBox="1"/>
          <p:nvPr/>
        </p:nvSpPr>
        <p:spPr>
          <a:xfrm>
            <a:off x="1600200" y="2455753"/>
            <a:ext cx="11887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200" b="1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Editais aprovados – cronograma mensal por Unidade Gestora</a:t>
            </a: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03A1F6DA-9F43-781B-96D6-AF61E8F73C60}"/>
              </a:ext>
            </a:extLst>
          </p:cNvPr>
          <p:cNvSpPr txBox="1"/>
          <p:nvPr/>
        </p:nvSpPr>
        <p:spPr>
          <a:xfrm>
            <a:off x="13886914" y="2293947"/>
            <a:ext cx="22098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4400" b="1" dirty="0">
                <a:solidFill>
                  <a:schemeClr val="accent2"/>
                </a:solidFill>
                <a:latin typeface="Calibri"/>
                <a:cs typeface="Times New Roman" panose="02020603050405020304" pitchFamily="18" charset="0"/>
              </a:rPr>
              <a:t>RIDH</a:t>
            </a:r>
            <a:endParaRPr kumimoji="0" lang="pt-BR" sz="44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alibri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10" name="Tabela 9">
            <a:extLst>
              <a:ext uri="{FF2B5EF4-FFF2-40B4-BE49-F238E27FC236}">
                <a16:creationId xmlns:a16="http://schemas.microsoft.com/office/drawing/2014/main" id="{5780DB91-7E2D-3066-2850-4415D56CA3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1376659"/>
              </p:ext>
            </p:extLst>
          </p:nvPr>
        </p:nvGraphicFramePr>
        <p:xfrm>
          <a:off x="1600200" y="3924300"/>
          <a:ext cx="15240002" cy="4876800"/>
        </p:xfrm>
        <a:graphic>
          <a:graphicData uri="http://schemas.openxmlformats.org/drawingml/2006/table">
            <a:tbl>
              <a:tblPr/>
              <a:tblGrid>
                <a:gridCol w="4364397">
                  <a:extLst>
                    <a:ext uri="{9D8B030D-6E8A-4147-A177-3AD203B41FA5}">
                      <a16:colId xmlns:a16="http://schemas.microsoft.com/office/drawing/2014/main" val="1803918428"/>
                    </a:ext>
                  </a:extLst>
                </a:gridCol>
                <a:gridCol w="1179567">
                  <a:extLst>
                    <a:ext uri="{9D8B030D-6E8A-4147-A177-3AD203B41FA5}">
                      <a16:colId xmlns:a16="http://schemas.microsoft.com/office/drawing/2014/main" val="4108285633"/>
                    </a:ext>
                  </a:extLst>
                </a:gridCol>
                <a:gridCol w="778514">
                  <a:extLst>
                    <a:ext uri="{9D8B030D-6E8A-4147-A177-3AD203B41FA5}">
                      <a16:colId xmlns:a16="http://schemas.microsoft.com/office/drawing/2014/main" val="3588013623"/>
                    </a:ext>
                  </a:extLst>
                </a:gridCol>
                <a:gridCol w="778514">
                  <a:extLst>
                    <a:ext uri="{9D8B030D-6E8A-4147-A177-3AD203B41FA5}">
                      <a16:colId xmlns:a16="http://schemas.microsoft.com/office/drawing/2014/main" val="1127074186"/>
                    </a:ext>
                  </a:extLst>
                </a:gridCol>
                <a:gridCol w="778514">
                  <a:extLst>
                    <a:ext uri="{9D8B030D-6E8A-4147-A177-3AD203B41FA5}">
                      <a16:colId xmlns:a16="http://schemas.microsoft.com/office/drawing/2014/main" val="2397409422"/>
                    </a:ext>
                  </a:extLst>
                </a:gridCol>
                <a:gridCol w="778514">
                  <a:extLst>
                    <a:ext uri="{9D8B030D-6E8A-4147-A177-3AD203B41FA5}">
                      <a16:colId xmlns:a16="http://schemas.microsoft.com/office/drawing/2014/main" val="1489827175"/>
                    </a:ext>
                  </a:extLst>
                </a:gridCol>
                <a:gridCol w="778514">
                  <a:extLst>
                    <a:ext uri="{9D8B030D-6E8A-4147-A177-3AD203B41FA5}">
                      <a16:colId xmlns:a16="http://schemas.microsoft.com/office/drawing/2014/main" val="3040990245"/>
                    </a:ext>
                  </a:extLst>
                </a:gridCol>
                <a:gridCol w="778514">
                  <a:extLst>
                    <a:ext uri="{9D8B030D-6E8A-4147-A177-3AD203B41FA5}">
                      <a16:colId xmlns:a16="http://schemas.microsoft.com/office/drawing/2014/main" val="3603213645"/>
                    </a:ext>
                  </a:extLst>
                </a:gridCol>
                <a:gridCol w="778514">
                  <a:extLst>
                    <a:ext uri="{9D8B030D-6E8A-4147-A177-3AD203B41FA5}">
                      <a16:colId xmlns:a16="http://schemas.microsoft.com/office/drawing/2014/main" val="3843776343"/>
                    </a:ext>
                  </a:extLst>
                </a:gridCol>
                <a:gridCol w="778514">
                  <a:extLst>
                    <a:ext uri="{9D8B030D-6E8A-4147-A177-3AD203B41FA5}">
                      <a16:colId xmlns:a16="http://schemas.microsoft.com/office/drawing/2014/main" val="510708499"/>
                    </a:ext>
                  </a:extLst>
                </a:gridCol>
                <a:gridCol w="778514">
                  <a:extLst>
                    <a:ext uri="{9D8B030D-6E8A-4147-A177-3AD203B41FA5}">
                      <a16:colId xmlns:a16="http://schemas.microsoft.com/office/drawing/2014/main" val="2993429052"/>
                    </a:ext>
                  </a:extLst>
                </a:gridCol>
                <a:gridCol w="778514">
                  <a:extLst>
                    <a:ext uri="{9D8B030D-6E8A-4147-A177-3AD203B41FA5}">
                      <a16:colId xmlns:a16="http://schemas.microsoft.com/office/drawing/2014/main" val="4137541347"/>
                    </a:ext>
                  </a:extLst>
                </a:gridCol>
                <a:gridCol w="566192">
                  <a:extLst>
                    <a:ext uri="{9D8B030D-6E8A-4147-A177-3AD203B41FA5}">
                      <a16:colId xmlns:a16="http://schemas.microsoft.com/office/drawing/2014/main" val="2334856784"/>
                    </a:ext>
                  </a:extLst>
                </a:gridCol>
                <a:gridCol w="1344706">
                  <a:extLst>
                    <a:ext uri="{9D8B030D-6E8A-4147-A177-3AD203B41FA5}">
                      <a16:colId xmlns:a16="http://schemas.microsoft.com/office/drawing/2014/main" val="3837097632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PGO 2025 (R$)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MESES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7409629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EDITAIS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  <a:endParaRPr lang="pt-BR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fev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abr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mai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ago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out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dez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 Geral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6274394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RIDH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31.500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0948839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20GK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31.500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2480814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Projeto CAPACITALAB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7.700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9972670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Projeto LABIMOL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15.400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7098261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Projeto Navio Hospital Escola Abaré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7061044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Geral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31.500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82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13427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0265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10" name="Câmera 9">
            <a:extLst>
              <a:ext uri="{FF2B5EF4-FFF2-40B4-BE49-F238E27FC236}">
                <a16:creationId xmlns:a16="http://schemas.microsoft.com/office/drawing/2014/main" id="{25992E6B-9EFC-20A9-8FAD-58EFF963C5E8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45504" y="8244504"/>
            <a:ext cx="1919052" cy="1919052"/>
          </a:xfrm>
          <a:prstGeom prst="ellipse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ADDE1437-0C82-C033-2426-58FACC5DC99E}"/>
              </a:ext>
            </a:extLst>
          </p:cNvPr>
          <p:cNvSpPr txBox="1"/>
          <p:nvPr/>
        </p:nvSpPr>
        <p:spPr>
          <a:xfrm>
            <a:off x="1447800" y="3692751"/>
            <a:ext cx="1609344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kumimoji="0" lang="pt-BR" sz="3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anose="02020603050405020304" pitchFamily="18" charset="0"/>
              </a:rPr>
              <a:t>A partir de momento que o PGO for aprovado, o que precisa ser considerado é o valor do documento.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F92673F2-E622-AF08-FCB0-4B23B8EDC886}"/>
              </a:ext>
            </a:extLst>
          </p:cNvPr>
          <p:cNvSpPr txBox="1"/>
          <p:nvPr/>
        </p:nvSpPr>
        <p:spPr>
          <a:xfrm>
            <a:off x="1432560" y="5858140"/>
            <a:ext cx="1609344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kumimoji="0" lang="pt-BR" sz="3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anose="02020603050405020304" pitchFamily="18" charset="0"/>
              </a:rPr>
              <a:t>Caso haja qualquer alteração no edital que impacte na </a:t>
            </a:r>
            <a:r>
              <a:rPr kumimoji="0" lang="pt-B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anose="02020603050405020304" pitchFamily="18" charset="0"/>
              </a:rPr>
              <a:t>vigência, meses de execução, quantidade de bolsas ou valores das bolsas</a:t>
            </a:r>
            <a:r>
              <a:rPr kumimoji="0" lang="pt-BR" sz="3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anose="02020603050405020304" pitchFamily="18" charset="0"/>
              </a:rPr>
              <a:t>, é necessário informar à Diplan para que seja ajustado no </a:t>
            </a:r>
            <a:r>
              <a:rPr kumimoji="0" lang="pt-B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anose="02020603050405020304" pitchFamily="18" charset="0"/>
              </a:rPr>
              <a:t>REPLANEJAMENTO</a:t>
            </a:r>
            <a:r>
              <a:rPr kumimoji="0" lang="pt-BR" sz="3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anose="02020603050405020304" pitchFamily="18" charset="0"/>
              </a:rPr>
              <a:t> deste edital.</a:t>
            </a:r>
          </a:p>
        </p:txBody>
      </p:sp>
      <p:grpSp>
        <p:nvGrpSpPr>
          <p:cNvPr id="12" name="Group 5">
            <a:extLst>
              <a:ext uri="{FF2B5EF4-FFF2-40B4-BE49-F238E27FC236}">
                <a16:creationId xmlns:a16="http://schemas.microsoft.com/office/drawing/2014/main" id="{AB7A6FF4-9A72-D073-6067-5EC199220F74}"/>
              </a:ext>
            </a:extLst>
          </p:cNvPr>
          <p:cNvGrpSpPr/>
          <p:nvPr/>
        </p:nvGrpSpPr>
        <p:grpSpPr>
          <a:xfrm>
            <a:off x="441960" y="880391"/>
            <a:ext cx="13214576" cy="1365131"/>
            <a:chOff x="0" y="0"/>
            <a:chExt cx="2569690" cy="286449"/>
          </a:xfrm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C9B04D9F-337A-8128-7D37-20CC8D7915A3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4" name="TextBox 7">
              <a:extLst>
                <a:ext uri="{FF2B5EF4-FFF2-40B4-BE49-F238E27FC236}">
                  <a16:creationId xmlns:a16="http://schemas.microsoft.com/office/drawing/2014/main" id="{2438530F-E4E4-9748-C3E4-FBE880FADF29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4DA01865-BABD-3342-BC98-677E7F56FFFF}"/>
              </a:ext>
            </a:extLst>
          </p:cNvPr>
          <p:cNvSpPr txBox="1"/>
          <p:nvPr/>
        </p:nvSpPr>
        <p:spPr>
          <a:xfrm>
            <a:off x="685800" y="962793"/>
            <a:ext cx="129499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rgbClr val="252525"/>
                </a:solidFill>
                <a:latin typeface="+mj-lt"/>
                <a:cs typeface="Poppins Bold"/>
              </a:rPr>
              <a:t>Módulo 3: Planejamento de Apoio Estudantil com ênfase em Replanejamento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EE4A8D8-76F3-8706-6396-853ECC7A1F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F3B78F15-6CAF-A9FF-2EFC-D5AF48B6B9FB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CF35D449-995E-46F4-E698-988BBD645A20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DD2FC500-EA13-37D9-5395-FBC09C030CEF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86C8081C-66D2-CB43-98E1-AEBDB03C4137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1736367F-E3B9-946C-99CB-6CFE35A0DAD1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4A29D3AA-841B-D61C-98A2-8359FF3FEA03}"/>
              </a:ext>
            </a:extLst>
          </p:cNvPr>
          <p:cNvSpPr txBox="1"/>
          <p:nvPr/>
        </p:nvSpPr>
        <p:spPr>
          <a:xfrm>
            <a:off x="1559038" y="2600101"/>
            <a:ext cx="5791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kumimoji="0" lang="pt-B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anose="02020603050405020304" pitchFamily="18" charset="0"/>
              </a:rPr>
              <a:t>Fluxo do REPLANEJAMENTO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F989DA9C-794F-17FC-9C22-952938125552}"/>
              </a:ext>
            </a:extLst>
          </p:cNvPr>
          <p:cNvSpPr/>
          <p:nvPr/>
        </p:nvSpPr>
        <p:spPr>
          <a:xfrm>
            <a:off x="1152898" y="4118451"/>
            <a:ext cx="4655820" cy="982361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/>
              <a:t>Houve alteração no Edital?</a:t>
            </a:r>
          </a:p>
        </p:txBody>
      </p:sp>
      <p:grpSp>
        <p:nvGrpSpPr>
          <p:cNvPr id="12" name="Group 5">
            <a:extLst>
              <a:ext uri="{FF2B5EF4-FFF2-40B4-BE49-F238E27FC236}">
                <a16:creationId xmlns:a16="http://schemas.microsoft.com/office/drawing/2014/main" id="{08D9A77E-BAFA-ACF6-B13D-F1A3071C10B9}"/>
              </a:ext>
            </a:extLst>
          </p:cNvPr>
          <p:cNvGrpSpPr/>
          <p:nvPr/>
        </p:nvGrpSpPr>
        <p:grpSpPr>
          <a:xfrm>
            <a:off x="457200" y="824289"/>
            <a:ext cx="13214576" cy="1365131"/>
            <a:chOff x="0" y="0"/>
            <a:chExt cx="2569690" cy="286449"/>
          </a:xfrm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18CEC6E0-5DE4-3DB6-B467-AE040BFEA051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4" name="TextBox 7">
              <a:extLst>
                <a:ext uri="{FF2B5EF4-FFF2-40B4-BE49-F238E27FC236}">
                  <a16:creationId xmlns:a16="http://schemas.microsoft.com/office/drawing/2014/main" id="{8735BF54-A19B-A4B2-91CB-5C59A9FF4AE4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5BE2A6BA-F5E9-0034-D177-1BB23956FA54}"/>
              </a:ext>
            </a:extLst>
          </p:cNvPr>
          <p:cNvSpPr txBox="1"/>
          <p:nvPr/>
        </p:nvSpPr>
        <p:spPr>
          <a:xfrm>
            <a:off x="760983" y="906689"/>
            <a:ext cx="126070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rgbClr val="252525"/>
                </a:solidFill>
                <a:latin typeface="+mj-lt"/>
                <a:cs typeface="Poppins Bold"/>
              </a:rPr>
              <a:t>Módulo 3: Planejamento de Apoio Estudantil com ênfase em Replanejamento</a:t>
            </a: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DCC80823-B348-9B37-7AFE-E219CED5FFFC}"/>
              </a:ext>
            </a:extLst>
          </p:cNvPr>
          <p:cNvSpPr/>
          <p:nvPr/>
        </p:nvSpPr>
        <p:spPr>
          <a:xfrm>
            <a:off x="1159249" y="5632050"/>
            <a:ext cx="4655820" cy="982361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/>
              <a:t>Unid. Responsável solicita análise a aprovação para a Diplan via ofício</a:t>
            </a: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435B9950-C90D-66BD-9559-541826BAE528}"/>
              </a:ext>
            </a:extLst>
          </p:cNvPr>
          <p:cNvSpPr/>
          <p:nvPr/>
        </p:nvSpPr>
        <p:spPr>
          <a:xfrm>
            <a:off x="6248400" y="6552659"/>
            <a:ext cx="5058932" cy="1728279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/>
              <a:t>Diplan ajusta os novos valores no Replanejamento para fins de análise e projeções de encerramento de exercício e informa a Unidade</a:t>
            </a:r>
          </a:p>
        </p:txBody>
      </p:sp>
      <p:cxnSp>
        <p:nvCxnSpPr>
          <p:cNvPr id="23" name="Conector: Angulado 22">
            <a:extLst>
              <a:ext uri="{FF2B5EF4-FFF2-40B4-BE49-F238E27FC236}">
                <a16:creationId xmlns:a16="http://schemas.microsoft.com/office/drawing/2014/main" id="{C25CE1A8-BBDA-5F42-73CE-1F654A7D1E14}"/>
              </a:ext>
            </a:extLst>
          </p:cNvPr>
          <p:cNvCxnSpPr>
            <a:cxnSpLocks/>
            <a:stCxn id="6" idx="2"/>
            <a:endCxn id="17" idx="0"/>
          </p:cNvCxnSpPr>
          <p:nvPr/>
        </p:nvCxnSpPr>
        <p:spPr>
          <a:xfrm rot="16200000" flipH="1">
            <a:off x="3218364" y="5363255"/>
            <a:ext cx="531238" cy="6351"/>
          </a:xfrm>
          <a:prstGeom prst="bentConnector3">
            <a:avLst>
              <a:gd name="adj1" fmla="val 50000"/>
            </a:avLst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Conector: Angulado 26">
            <a:extLst>
              <a:ext uri="{FF2B5EF4-FFF2-40B4-BE49-F238E27FC236}">
                <a16:creationId xmlns:a16="http://schemas.microsoft.com/office/drawing/2014/main" id="{7FDD6E00-C15A-FAFA-781E-FD324982FFE1}"/>
              </a:ext>
            </a:extLst>
          </p:cNvPr>
          <p:cNvCxnSpPr>
            <a:cxnSpLocks/>
            <a:stCxn id="40" idx="3"/>
            <a:endCxn id="18" idx="1"/>
          </p:cNvCxnSpPr>
          <p:nvPr/>
        </p:nvCxnSpPr>
        <p:spPr>
          <a:xfrm flipV="1">
            <a:off x="4630158" y="7416799"/>
            <a:ext cx="1618242" cy="332901"/>
          </a:xfrm>
          <a:prstGeom prst="bentConnector3">
            <a:avLst>
              <a:gd name="adj1" fmla="val 50000"/>
            </a:avLst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0" name="Losango 39">
            <a:extLst>
              <a:ext uri="{FF2B5EF4-FFF2-40B4-BE49-F238E27FC236}">
                <a16:creationId xmlns:a16="http://schemas.microsoft.com/office/drawing/2014/main" id="{E0F244AE-8C24-7E28-93C3-40DF8F94377D}"/>
              </a:ext>
            </a:extLst>
          </p:cNvPr>
          <p:cNvSpPr/>
          <p:nvPr/>
        </p:nvSpPr>
        <p:spPr>
          <a:xfrm>
            <a:off x="2344158" y="7198570"/>
            <a:ext cx="2286000" cy="1102259"/>
          </a:xfrm>
          <a:prstGeom prst="diamond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Alteração aprovada?</a:t>
            </a:r>
          </a:p>
        </p:txBody>
      </p:sp>
      <p:cxnSp>
        <p:nvCxnSpPr>
          <p:cNvPr id="41" name="Conector: Angulado 40">
            <a:extLst>
              <a:ext uri="{FF2B5EF4-FFF2-40B4-BE49-F238E27FC236}">
                <a16:creationId xmlns:a16="http://schemas.microsoft.com/office/drawing/2014/main" id="{1C02929F-661D-A246-F159-0FFDDED30090}"/>
              </a:ext>
            </a:extLst>
          </p:cNvPr>
          <p:cNvCxnSpPr>
            <a:cxnSpLocks/>
            <a:stCxn id="17" idx="2"/>
            <a:endCxn id="40" idx="0"/>
          </p:cNvCxnSpPr>
          <p:nvPr/>
        </p:nvCxnSpPr>
        <p:spPr>
          <a:xfrm rot="5400000">
            <a:off x="3195080" y="6906490"/>
            <a:ext cx="584159" cy="1"/>
          </a:xfrm>
          <a:prstGeom prst="bentConnector3">
            <a:avLst>
              <a:gd name="adj1" fmla="val 50000"/>
            </a:avLst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8" name="CaixaDeTexto 47">
            <a:extLst>
              <a:ext uri="{FF2B5EF4-FFF2-40B4-BE49-F238E27FC236}">
                <a16:creationId xmlns:a16="http://schemas.microsoft.com/office/drawing/2014/main" id="{D4FCD98C-FF12-7CF5-921F-ABE22726A7CA}"/>
              </a:ext>
            </a:extLst>
          </p:cNvPr>
          <p:cNvSpPr txBox="1"/>
          <p:nvPr/>
        </p:nvSpPr>
        <p:spPr>
          <a:xfrm>
            <a:off x="4858757" y="7195703"/>
            <a:ext cx="685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Sim</a:t>
            </a:r>
          </a:p>
        </p:txBody>
      </p:sp>
      <p:sp>
        <p:nvSpPr>
          <p:cNvPr id="49" name="Retângulo 48">
            <a:extLst>
              <a:ext uri="{FF2B5EF4-FFF2-40B4-BE49-F238E27FC236}">
                <a16:creationId xmlns:a16="http://schemas.microsoft.com/office/drawing/2014/main" id="{3E2EF93C-070D-F154-8618-B5BF52F9AFE9}"/>
              </a:ext>
            </a:extLst>
          </p:cNvPr>
          <p:cNvSpPr/>
          <p:nvPr/>
        </p:nvSpPr>
        <p:spPr>
          <a:xfrm>
            <a:off x="6248400" y="8505342"/>
            <a:ext cx="5058932" cy="1564985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/>
              <a:t>Diplan informa a Unidade que não será possível atender a demanda </a:t>
            </a:r>
          </a:p>
        </p:txBody>
      </p:sp>
      <p:cxnSp>
        <p:nvCxnSpPr>
          <p:cNvPr id="50" name="Conector: Angulado 49">
            <a:extLst>
              <a:ext uri="{FF2B5EF4-FFF2-40B4-BE49-F238E27FC236}">
                <a16:creationId xmlns:a16="http://schemas.microsoft.com/office/drawing/2014/main" id="{5CFB8EB0-29E1-62BD-2E55-B1A36D943400}"/>
              </a:ext>
            </a:extLst>
          </p:cNvPr>
          <p:cNvCxnSpPr>
            <a:cxnSpLocks/>
            <a:stCxn id="40" idx="2"/>
            <a:endCxn id="49" idx="1"/>
          </p:cNvCxnSpPr>
          <p:nvPr/>
        </p:nvCxnSpPr>
        <p:spPr>
          <a:xfrm rot="16200000" flipH="1">
            <a:off x="4374276" y="7413711"/>
            <a:ext cx="987006" cy="2761242"/>
          </a:xfrm>
          <a:prstGeom prst="bentConnector2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3" name="CaixaDeTexto 52">
            <a:extLst>
              <a:ext uri="{FF2B5EF4-FFF2-40B4-BE49-F238E27FC236}">
                <a16:creationId xmlns:a16="http://schemas.microsoft.com/office/drawing/2014/main" id="{821B4692-5B22-3BCC-DD22-262834A0347D}"/>
              </a:ext>
            </a:extLst>
          </p:cNvPr>
          <p:cNvSpPr txBox="1"/>
          <p:nvPr/>
        </p:nvSpPr>
        <p:spPr>
          <a:xfrm>
            <a:off x="4753480" y="8834600"/>
            <a:ext cx="685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Não</a:t>
            </a:r>
          </a:p>
        </p:txBody>
      </p:sp>
      <p:sp>
        <p:nvSpPr>
          <p:cNvPr id="54" name="Retângulo 53">
            <a:extLst>
              <a:ext uri="{FF2B5EF4-FFF2-40B4-BE49-F238E27FC236}">
                <a16:creationId xmlns:a16="http://schemas.microsoft.com/office/drawing/2014/main" id="{18170485-538F-22E6-34B7-01E16C425277}"/>
              </a:ext>
            </a:extLst>
          </p:cNvPr>
          <p:cNvSpPr/>
          <p:nvPr/>
        </p:nvSpPr>
        <p:spPr>
          <a:xfrm>
            <a:off x="11879207" y="7816078"/>
            <a:ext cx="4617345" cy="1564985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/>
              <a:t>Unid. Gestora adequa seu planejamento e executa com base nos valores aprovados</a:t>
            </a:r>
          </a:p>
        </p:txBody>
      </p:sp>
      <p:cxnSp>
        <p:nvCxnSpPr>
          <p:cNvPr id="55" name="Conector: Angulado 54">
            <a:extLst>
              <a:ext uri="{FF2B5EF4-FFF2-40B4-BE49-F238E27FC236}">
                <a16:creationId xmlns:a16="http://schemas.microsoft.com/office/drawing/2014/main" id="{536F1C27-2895-26E6-C9A6-8B04C150F2E7}"/>
              </a:ext>
            </a:extLst>
          </p:cNvPr>
          <p:cNvCxnSpPr>
            <a:cxnSpLocks/>
            <a:stCxn id="18" idx="3"/>
            <a:endCxn id="54" idx="1"/>
          </p:cNvCxnSpPr>
          <p:nvPr/>
        </p:nvCxnSpPr>
        <p:spPr>
          <a:xfrm>
            <a:off x="11307332" y="7416799"/>
            <a:ext cx="571875" cy="1181772"/>
          </a:xfrm>
          <a:prstGeom prst="bentConnector3">
            <a:avLst>
              <a:gd name="adj1" fmla="val 50000"/>
            </a:avLst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8" name="Conector: Angulado 57">
            <a:extLst>
              <a:ext uri="{FF2B5EF4-FFF2-40B4-BE49-F238E27FC236}">
                <a16:creationId xmlns:a16="http://schemas.microsoft.com/office/drawing/2014/main" id="{17E54E9A-8C1F-73D8-35D4-187C21C6433B}"/>
              </a:ext>
            </a:extLst>
          </p:cNvPr>
          <p:cNvCxnSpPr>
            <a:cxnSpLocks/>
            <a:stCxn id="49" idx="3"/>
            <a:endCxn id="54" idx="1"/>
          </p:cNvCxnSpPr>
          <p:nvPr/>
        </p:nvCxnSpPr>
        <p:spPr>
          <a:xfrm flipV="1">
            <a:off x="11307332" y="8598571"/>
            <a:ext cx="571875" cy="689264"/>
          </a:xfrm>
          <a:prstGeom prst="bentConnector3">
            <a:avLst>
              <a:gd name="adj1" fmla="val 50000"/>
            </a:avLst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6" name="Conector: Angulado 65">
            <a:extLst>
              <a:ext uri="{FF2B5EF4-FFF2-40B4-BE49-F238E27FC236}">
                <a16:creationId xmlns:a16="http://schemas.microsoft.com/office/drawing/2014/main" id="{F1E9A74D-3426-3B85-DCAB-35B0C276BED0}"/>
              </a:ext>
            </a:extLst>
          </p:cNvPr>
          <p:cNvCxnSpPr>
            <a:cxnSpLocks/>
            <a:endCxn id="6" idx="0"/>
          </p:cNvCxnSpPr>
          <p:nvPr/>
        </p:nvCxnSpPr>
        <p:spPr>
          <a:xfrm rot="5400000">
            <a:off x="3272292" y="3909933"/>
            <a:ext cx="417035" cy="1"/>
          </a:xfrm>
          <a:prstGeom prst="bentConnector3">
            <a:avLst>
              <a:gd name="adj1" fmla="val 50000"/>
            </a:avLst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6" name="Conector: Angulado 85">
            <a:extLst>
              <a:ext uri="{FF2B5EF4-FFF2-40B4-BE49-F238E27FC236}">
                <a16:creationId xmlns:a16="http://schemas.microsoft.com/office/drawing/2014/main" id="{48E9F641-AF22-C5A2-14F2-92ABE29ADE03}"/>
              </a:ext>
            </a:extLst>
          </p:cNvPr>
          <p:cNvCxnSpPr>
            <a:cxnSpLocks/>
            <a:stCxn id="54" idx="3"/>
            <a:endCxn id="91" idx="1"/>
          </p:cNvCxnSpPr>
          <p:nvPr/>
        </p:nvCxnSpPr>
        <p:spPr>
          <a:xfrm flipV="1">
            <a:off x="16496552" y="8585815"/>
            <a:ext cx="594361" cy="12756"/>
          </a:xfrm>
          <a:prstGeom prst="bentConnector3">
            <a:avLst>
              <a:gd name="adj1" fmla="val 50000"/>
            </a:avLst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0" name="Fluxograma: Terminação 89">
            <a:extLst>
              <a:ext uri="{FF2B5EF4-FFF2-40B4-BE49-F238E27FC236}">
                <a16:creationId xmlns:a16="http://schemas.microsoft.com/office/drawing/2014/main" id="{40861622-D177-2BD1-E19A-EB7E110E2069}"/>
              </a:ext>
            </a:extLst>
          </p:cNvPr>
          <p:cNvSpPr/>
          <p:nvPr/>
        </p:nvSpPr>
        <p:spPr>
          <a:xfrm>
            <a:off x="2909307" y="3274435"/>
            <a:ext cx="1142999" cy="417035"/>
          </a:xfrm>
          <a:prstGeom prst="flowChartTerminator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/>
              <a:t>Início</a:t>
            </a:r>
          </a:p>
        </p:txBody>
      </p:sp>
      <p:sp>
        <p:nvSpPr>
          <p:cNvPr id="91" name="Fluxograma: Terminação 90">
            <a:extLst>
              <a:ext uri="{FF2B5EF4-FFF2-40B4-BE49-F238E27FC236}">
                <a16:creationId xmlns:a16="http://schemas.microsoft.com/office/drawing/2014/main" id="{E52DED11-A1D7-D278-387C-21F734F01C87}"/>
              </a:ext>
            </a:extLst>
          </p:cNvPr>
          <p:cNvSpPr/>
          <p:nvPr/>
        </p:nvSpPr>
        <p:spPr>
          <a:xfrm>
            <a:off x="17090913" y="8377297"/>
            <a:ext cx="1142999" cy="417035"/>
          </a:xfrm>
          <a:prstGeom prst="flowChartTerminator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/>
              <a:t>Fim</a:t>
            </a:r>
          </a:p>
        </p:txBody>
      </p:sp>
      <p:pic>
        <p:nvPicPr>
          <p:cNvPr id="10" name="Câmera 9">
            <a:extLst>
              <a:ext uri="{FF2B5EF4-FFF2-40B4-BE49-F238E27FC236}">
                <a16:creationId xmlns:a16="http://schemas.microsoft.com/office/drawing/2014/main" id="{5BC025A5-1C57-D173-55F2-71C670B29FFD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131387" y="2398023"/>
            <a:ext cx="1919052" cy="1919052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593632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0642AA-36BE-31B8-E766-F58443B51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FEF3F6C8-90CF-1CF1-3138-31526F1F2970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C0ACBA52-1246-D937-7F7C-67D59A8E3172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F013E292-769B-31BD-8831-A2B2933A1B45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0D93A049-BC28-3CBB-2DA1-6E36C74B42A8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EDFCDD38-8315-F820-0B79-FFBC52B5BF78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10" name="Câmera 9">
            <a:extLst>
              <a:ext uri="{FF2B5EF4-FFF2-40B4-BE49-F238E27FC236}">
                <a16:creationId xmlns:a16="http://schemas.microsoft.com/office/drawing/2014/main" id="{5BD789B7-F673-5021-0552-DA1328E59E60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245504" y="8244504"/>
            <a:ext cx="1919052" cy="1919052"/>
          </a:xfrm>
          <a:prstGeom prst="ellipse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A6568555-6B21-64C9-67B1-60F1E0339382}"/>
              </a:ext>
            </a:extLst>
          </p:cNvPr>
          <p:cNvSpPr txBox="1"/>
          <p:nvPr/>
        </p:nvSpPr>
        <p:spPr>
          <a:xfrm>
            <a:off x="1559038" y="2371746"/>
            <a:ext cx="124416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kumimoji="0" lang="pt-BR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Times New Roman" panose="02020603050405020304" pitchFamily="18" charset="0"/>
              </a:rPr>
              <a:t>Por que o REPLANEJAMENTO é tão importante??</a:t>
            </a:r>
          </a:p>
        </p:txBody>
      </p:sp>
      <p:grpSp>
        <p:nvGrpSpPr>
          <p:cNvPr id="12" name="Group 5">
            <a:extLst>
              <a:ext uri="{FF2B5EF4-FFF2-40B4-BE49-F238E27FC236}">
                <a16:creationId xmlns:a16="http://schemas.microsoft.com/office/drawing/2014/main" id="{8513C9A7-E797-ADAD-426E-B55182F48A28}"/>
              </a:ext>
            </a:extLst>
          </p:cNvPr>
          <p:cNvGrpSpPr/>
          <p:nvPr/>
        </p:nvGrpSpPr>
        <p:grpSpPr>
          <a:xfrm>
            <a:off x="457200" y="824289"/>
            <a:ext cx="13214576" cy="1365131"/>
            <a:chOff x="0" y="0"/>
            <a:chExt cx="2569690" cy="286449"/>
          </a:xfrm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DDB23E73-D061-A01B-7FA0-F20C28E82E61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4" name="TextBox 7">
              <a:extLst>
                <a:ext uri="{FF2B5EF4-FFF2-40B4-BE49-F238E27FC236}">
                  <a16:creationId xmlns:a16="http://schemas.microsoft.com/office/drawing/2014/main" id="{4F0AB635-F30F-62FF-7A01-52788FAA38B1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F9848B0B-9A0D-38B8-AC33-CAC1AED0134E}"/>
              </a:ext>
            </a:extLst>
          </p:cNvPr>
          <p:cNvSpPr txBox="1"/>
          <p:nvPr/>
        </p:nvSpPr>
        <p:spPr>
          <a:xfrm>
            <a:off x="760983" y="906689"/>
            <a:ext cx="126070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rgbClr val="252525"/>
                </a:solidFill>
                <a:latin typeface="+mj-lt"/>
                <a:cs typeface="Poppins Bold"/>
              </a:rPr>
              <a:t>Módulo 3: Planejamento de Apoio Estudantil com ênfase em Replanejamento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2321F44C-5609-FA2E-5FDB-118816110F1E}"/>
              </a:ext>
            </a:extLst>
          </p:cNvPr>
          <p:cNvSpPr txBox="1"/>
          <p:nvPr/>
        </p:nvSpPr>
        <p:spPr>
          <a:xfrm>
            <a:off x="1371600" y="3184876"/>
            <a:ext cx="16456728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kumimoji="0" lang="pt-BR" sz="2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anose="02020603050405020304" pitchFamily="18" charset="0"/>
              </a:rPr>
              <a:t>- Torna o Planejamento </a:t>
            </a:r>
            <a:r>
              <a:rPr kumimoji="0" lang="pt-B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anose="02020603050405020304" pitchFamily="18" charset="0"/>
              </a:rPr>
              <a:t>mais flexível</a:t>
            </a:r>
            <a:r>
              <a:rPr kumimoji="0" lang="pt-BR" sz="2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anose="02020603050405020304" pitchFamily="18" charset="0"/>
              </a:rPr>
              <a:t>, visto que ocorrem inúmeras especificidades durante o exerc</a:t>
            </a:r>
            <a:r>
              <a:rPr lang="pt-BR" sz="2800" dirty="0" err="1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ício</a:t>
            </a:r>
            <a:r>
              <a:rPr lang="pt-BR" sz="2800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 financeiro.</a:t>
            </a:r>
          </a:p>
          <a:p>
            <a:pPr lvl="1" algn="just"/>
            <a:endParaRPr lang="pt-BR" sz="2800" dirty="0">
              <a:solidFill>
                <a:prstClr val="black"/>
              </a:solidFill>
              <a:latin typeface="Calibri"/>
              <a:cs typeface="Times New Roman" panose="02020603050405020304" pitchFamily="18" charset="0"/>
            </a:endParaRPr>
          </a:p>
          <a:p>
            <a:pPr marL="0" lvl="1" algn="just"/>
            <a:r>
              <a:rPr lang="pt-BR" sz="2800" b="1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- </a:t>
            </a:r>
            <a:r>
              <a:rPr lang="pt-BR" sz="2800" b="1" dirty="0"/>
              <a:t>Evita conflitos</a:t>
            </a:r>
            <a:r>
              <a:rPr lang="pt-BR" sz="2800" dirty="0"/>
              <a:t> facilitando o ajuste do orçamento global da instituição, evitando sobreposição de prioridades ou alocação inadequada de recursos.</a:t>
            </a:r>
          </a:p>
          <a:p>
            <a:pPr algn="just"/>
            <a:endParaRPr lang="pt-BR" sz="2800" dirty="0">
              <a:solidFill>
                <a:prstClr val="black"/>
              </a:solidFill>
              <a:latin typeface="Calibri"/>
              <a:cs typeface="Times New Roman" panose="02020603050405020304" pitchFamily="18" charset="0"/>
            </a:endParaRPr>
          </a:p>
          <a:p>
            <a:pPr algn="just"/>
            <a:r>
              <a:rPr kumimoji="0" lang="pt-BR" sz="2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anose="02020603050405020304" pitchFamily="18" charset="0"/>
              </a:rPr>
              <a:t>- Ajusta o Planejamento à real necessidade da instituição para aquele edital</a:t>
            </a:r>
          </a:p>
          <a:p>
            <a:pPr algn="just"/>
            <a:endParaRPr kumimoji="0" lang="pt-BR" sz="2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Times New Roman" panose="02020603050405020304" pitchFamily="18" charset="0"/>
            </a:endParaRPr>
          </a:p>
          <a:p>
            <a:pPr algn="just"/>
            <a:r>
              <a:rPr kumimoji="0" lang="pt-BR" sz="2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anose="02020603050405020304" pitchFamily="18" charset="0"/>
              </a:rPr>
              <a:t>- É possível projetar futuros saldos / economias naquele edital e remanejar para ações que não puderam ser inclusas no PGO </a:t>
            </a:r>
            <a:r>
              <a:rPr lang="pt-BR" sz="2800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por falta de disponibilidade orçamentária</a:t>
            </a:r>
          </a:p>
          <a:p>
            <a:pPr algn="just"/>
            <a:endParaRPr lang="pt-BR" sz="2800" dirty="0">
              <a:solidFill>
                <a:prstClr val="black"/>
              </a:solidFill>
              <a:latin typeface="Calibri"/>
              <a:cs typeface="Times New Roman" panose="02020603050405020304" pitchFamily="18" charset="0"/>
            </a:endParaRPr>
          </a:p>
          <a:p>
            <a:pPr algn="just"/>
            <a:r>
              <a:rPr lang="pt-BR" sz="2800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- Possibilita ajustes globais: Replanejamentos em editais específicos podem demandar reestruturação em outros setores interligados.</a:t>
            </a:r>
          </a:p>
          <a:p>
            <a:pPr marL="457200" indent="-457200" algn="just">
              <a:buFontTx/>
              <a:buChar char="-"/>
            </a:pPr>
            <a:endParaRPr kumimoji="0" lang="pt-BR" sz="2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Times New Roman" panose="02020603050405020304" pitchFamily="18" charset="0"/>
            </a:endParaRPr>
          </a:p>
          <a:p>
            <a:pPr algn="just"/>
            <a:r>
              <a:rPr lang="pt-BR" sz="2800" b="1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- Influencia diretamente na tomada de decisão gerencial.</a:t>
            </a:r>
            <a:endParaRPr kumimoji="0" lang="pt-BR" sz="2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0810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514350" y="824288"/>
            <a:ext cx="12753284" cy="1087611"/>
            <a:chOff x="0" y="0"/>
            <a:chExt cx="2569690" cy="2864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0CA7E428-EE87-3288-157F-80B3E2DE225F}"/>
              </a:ext>
            </a:extLst>
          </p:cNvPr>
          <p:cNvSpPr txBox="1"/>
          <p:nvPr/>
        </p:nvSpPr>
        <p:spPr>
          <a:xfrm>
            <a:off x="514350" y="767928"/>
            <a:ext cx="129730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rgbClr val="252525"/>
                </a:solidFill>
                <a:latin typeface="+mj-lt"/>
                <a:cs typeface="Poppins Bold"/>
              </a:rPr>
              <a:t>Módulo 4: Cronograma de Desembolso e Acompanhamento Orçamentário</a:t>
            </a:r>
          </a:p>
        </p:txBody>
      </p:sp>
      <p:graphicFrame>
        <p:nvGraphicFramePr>
          <p:cNvPr id="14" name="Tabela 13">
            <a:extLst>
              <a:ext uri="{FF2B5EF4-FFF2-40B4-BE49-F238E27FC236}">
                <a16:creationId xmlns:a16="http://schemas.microsoft.com/office/drawing/2014/main" id="{230B8D7F-293F-77BE-58EC-92FB4A36DC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040713"/>
              </p:ext>
            </p:extLst>
          </p:nvPr>
        </p:nvGraphicFramePr>
        <p:xfrm>
          <a:off x="1219201" y="2315560"/>
          <a:ext cx="12781449" cy="3807992"/>
        </p:xfrm>
        <a:graphic>
          <a:graphicData uri="http://schemas.openxmlformats.org/drawingml/2006/table">
            <a:tbl>
              <a:tblPr/>
              <a:tblGrid>
                <a:gridCol w="2514600">
                  <a:extLst>
                    <a:ext uri="{9D8B030D-6E8A-4147-A177-3AD203B41FA5}">
                      <a16:colId xmlns:a16="http://schemas.microsoft.com/office/drawing/2014/main" val="626786728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630717505"/>
                    </a:ext>
                  </a:extLst>
                </a:gridCol>
                <a:gridCol w="5694849">
                  <a:extLst>
                    <a:ext uri="{9D8B030D-6E8A-4147-A177-3AD203B41FA5}">
                      <a16:colId xmlns:a16="http://schemas.microsoft.com/office/drawing/2014/main" val="517977773"/>
                    </a:ext>
                  </a:extLst>
                </a:gridCol>
              </a:tblGrid>
              <a:tr h="665304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CRONOGRAMA DE DESEMBOLSO - APOIO ESTUDANTIL 2025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9955642"/>
                  </a:ext>
                </a:extLst>
              </a:tr>
              <a:tr h="85220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DESEMBOLSO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DATA DE ENVIO DE PROCESSO À CAO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Período de Referência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2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3592173"/>
                  </a:ext>
                </a:extLst>
              </a:tr>
              <a:tr h="99384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1° Desembolso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Até 31/mar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Janeiro a Junho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800" kern="100" dirty="0">
                          <a:effectLst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(aprovação da Loa </a:t>
                      </a:r>
                      <a:r>
                        <a:rPr lang="pt-BR" sz="2800" kern="100" dirty="0">
                          <a:effectLst/>
                          <a:ea typeface="Aptos" panose="020B0004020202020204" pitchFamily="34" charset="0"/>
                          <a:cs typeface="Times New Roman" panose="02020603050405020304" pitchFamily="18" charset="0"/>
                          <a:sym typeface="Wingdings" pitchFamily="2" charset="2"/>
                        </a:rPr>
                        <a:t> duodécimos)</a:t>
                      </a:r>
                      <a:endParaRPr lang="pt-BR" sz="2800" kern="100" dirty="0">
                        <a:effectLst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endParaRPr lang="pt-BR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0256177"/>
                  </a:ext>
                </a:extLst>
              </a:tr>
              <a:tr h="99384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2° Desembolso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Entre 01/jul a 31/ago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Julho a Dezembro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0757914"/>
                  </a:ext>
                </a:extLst>
              </a:tr>
            </a:tbl>
          </a:graphicData>
        </a:graphic>
      </p:graphicFrame>
      <p:sp>
        <p:nvSpPr>
          <p:cNvPr id="17" name="CaixaDeTexto 16">
            <a:extLst>
              <a:ext uri="{FF2B5EF4-FFF2-40B4-BE49-F238E27FC236}">
                <a16:creationId xmlns:a16="http://schemas.microsoft.com/office/drawing/2014/main" id="{26FF08F4-3628-617E-5966-0459CDD4875D}"/>
              </a:ext>
            </a:extLst>
          </p:cNvPr>
          <p:cNvSpPr txBox="1"/>
          <p:nvPr/>
        </p:nvSpPr>
        <p:spPr>
          <a:xfrm>
            <a:off x="1530118" y="6507371"/>
            <a:ext cx="151638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200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- Os gestores de editais devem cumprir os prazos descritos no cronograma.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9D7D7F13-8A5B-8C10-61C7-751E834073D2}"/>
              </a:ext>
            </a:extLst>
          </p:cNvPr>
          <p:cNvSpPr txBox="1"/>
          <p:nvPr/>
        </p:nvSpPr>
        <p:spPr>
          <a:xfrm>
            <a:off x="1530118" y="7208472"/>
            <a:ext cx="151638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200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- A Diplan disponibiliza um tempo relativamente longo para o recebimento dos processos (de 2 a 3 meses), portanto, não percam os prazos.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2D381476-9FCC-04CC-F67D-205E783207F5}"/>
              </a:ext>
            </a:extLst>
          </p:cNvPr>
          <p:cNvSpPr txBox="1"/>
          <p:nvPr/>
        </p:nvSpPr>
        <p:spPr>
          <a:xfrm>
            <a:off x="1530118" y="8347394"/>
            <a:ext cx="1626316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200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- Em períodos normais de rotina, os processos serão atendidos em </a:t>
            </a:r>
            <a:r>
              <a:rPr lang="pt-BR" sz="3200" b="1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até 72 horas</a:t>
            </a:r>
            <a:r>
              <a:rPr lang="pt-BR" sz="3200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 após o recebimento do mesmo. Atendimentos fora do prazo devem ser </a:t>
            </a:r>
            <a:r>
              <a:rPr lang="pt-BR" sz="3200" b="1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exceção</a:t>
            </a:r>
            <a:r>
              <a:rPr lang="pt-BR" sz="3200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 e não regra. Para períodos de “pico”, a Diplan poderá atender em </a:t>
            </a:r>
            <a:r>
              <a:rPr lang="pt-BR" sz="3200" b="1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até 10 dias</a:t>
            </a:r>
            <a:r>
              <a:rPr lang="pt-BR" sz="3200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, conforme demandas recebidas. </a:t>
            </a:r>
          </a:p>
        </p:txBody>
      </p:sp>
      <p:sp>
        <p:nvSpPr>
          <p:cNvPr id="22" name="Retângulo: Cantos Arredondados 21">
            <a:extLst>
              <a:ext uri="{FF2B5EF4-FFF2-40B4-BE49-F238E27FC236}">
                <a16:creationId xmlns:a16="http://schemas.microsoft.com/office/drawing/2014/main" id="{DFB18040-3D45-064C-A04D-6689A23772AB}"/>
              </a:ext>
            </a:extLst>
          </p:cNvPr>
          <p:cNvSpPr/>
          <p:nvPr/>
        </p:nvSpPr>
        <p:spPr>
          <a:xfrm>
            <a:off x="14327831" y="3300261"/>
            <a:ext cx="3537766" cy="3967805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Todos os processos de pedidos de orçamento de Apoio Estudantil devem ser encaminhados diretamente para a Coordenação de Acompanhamento Orçamentário – CAO</a:t>
            </a:r>
          </a:p>
          <a:p>
            <a:pPr algn="ctr"/>
            <a:endParaRPr lang="pt-BR" sz="2400" dirty="0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8C1C8487-3F14-A941-CAB6-0F3B56FE540E}"/>
              </a:ext>
            </a:extLst>
          </p:cNvPr>
          <p:cNvSpPr txBox="1"/>
          <p:nvPr/>
        </p:nvSpPr>
        <p:spPr>
          <a:xfrm>
            <a:off x="14327830" y="2438526"/>
            <a:ext cx="346545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4400" b="1" dirty="0">
                <a:solidFill>
                  <a:schemeClr val="accent2"/>
                </a:solidFill>
                <a:latin typeface="Calibri"/>
                <a:cs typeface="Times New Roman" panose="02020603050405020304" pitchFamily="18" charset="0"/>
              </a:rPr>
              <a:t>ATENÇÃO!!!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/>
      <p:bldP spid="21" grpId="0"/>
      <p:bldP spid="22" grpId="0" animBg="1"/>
      <p:bldP spid="2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0415C52-5402-47BB-0016-6692C9555A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10AFA837-E86D-26E6-D0D8-0123FF0465C3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87E6A141-C26B-61E7-9B26-5E78A80FABB4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F529CE3B-6139-9F39-E69B-FCB2D144EC28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A2B512D0-207F-C3A2-014D-17CCFC77071D}"/>
              </a:ext>
            </a:extLst>
          </p:cNvPr>
          <p:cNvGrpSpPr/>
          <p:nvPr/>
        </p:nvGrpSpPr>
        <p:grpSpPr>
          <a:xfrm>
            <a:off x="514350" y="824288"/>
            <a:ext cx="12753284" cy="108761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86511778-BFFA-8F9B-B937-365D4A92E6F9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FE5FE66D-D65D-FD3F-60FC-7EACE6814906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C1A602B0-521E-6E2D-43DF-DA8A65F8FFF6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9798FD14-920A-0973-7755-3A41FCCCD520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085DFF12-2020-93EE-FE49-66A04D66D049}"/>
              </a:ext>
            </a:extLst>
          </p:cNvPr>
          <p:cNvSpPr txBox="1"/>
          <p:nvPr/>
        </p:nvSpPr>
        <p:spPr>
          <a:xfrm>
            <a:off x="514350" y="767928"/>
            <a:ext cx="129730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rgbClr val="252525"/>
                </a:solidFill>
                <a:latin typeface="+mj-lt"/>
                <a:cs typeface="Poppins Bold"/>
              </a:rPr>
              <a:t>Módulo 4: Cronograma de Desembolso e Acompanhamento Orçamentário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83CB3D2E-3BEB-30D9-D30F-37AB03033BD8}"/>
              </a:ext>
            </a:extLst>
          </p:cNvPr>
          <p:cNvSpPr txBox="1"/>
          <p:nvPr/>
        </p:nvSpPr>
        <p:spPr>
          <a:xfrm>
            <a:off x="1676400" y="2201219"/>
            <a:ext cx="9144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200" b="1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Diretrizes 2025:</a:t>
            </a:r>
          </a:p>
        </p:txBody>
      </p:sp>
      <p:pic>
        <p:nvPicPr>
          <p:cNvPr id="15" name="Câmera 14">
            <a:extLst>
              <a:ext uri="{FF2B5EF4-FFF2-40B4-BE49-F238E27FC236}">
                <a16:creationId xmlns:a16="http://schemas.microsoft.com/office/drawing/2014/main" id="{086C8DC4-05BF-9418-673E-7FC7167CA120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45504" y="8244504"/>
            <a:ext cx="1919052" cy="1919052"/>
          </a:xfrm>
          <a:prstGeom prst="ellipse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3E4EA647-9A99-5FBE-895F-BA2FD438EC37}"/>
              </a:ext>
            </a:extLst>
          </p:cNvPr>
          <p:cNvSpPr txBox="1"/>
          <p:nvPr/>
        </p:nvSpPr>
        <p:spPr>
          <a:xfrm>
            <a:off x="1780907" y="3234270"/>
            <a:ext cx="13563600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200" b="1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Desembolso:</a:t>
            </a:r>
          </a:p>
          <a:p>
            <a:r>
              <a:rPr lang="pt-BR" sz="3200" dirty="0">
                <a:solidFill>
                  <a:prstClr val="black"/>
                </a:solidFill>
                <a:latin typeface="Calibri"/>
                <a:cs typeface="Times New Roman" panose="02020603050405020304" pitchFamily="18" charset="0"/>
              </a:rPr>
              <a:t>Ocorrerão conforme cronograma pré-estabelecido e de acordo com os valores aprovados no PGO 2025. Devem atentar-se para os prazos do cronograma.</a:t>
            </a:r>
          </a:p>
          <a:p>
            <a:endParaRPr lang="pt-BR" sz="3200" b="1" dirty="0"/>
          </a:p>
          <a:p>
            <a:r>
              <a:rPr lang="pt-BR" sz="3200" b="1" dirty="0"/>
              <a:t>Ordem de Utilização do Orçamento:</a:t>
            </a:r>
            <a:endParaRPr lang="pt-BR" sz="3200" dirty="0"/>
          </a:p>
          <a:p>
            <a:pPr lvl="1"/>
            <a:r>
              <a:rPr lang="pt-BR" sz="3200" b="1" dirty="0"/>
              <a:t>Saldo de Empenhos de RAP</a:t>
            </a:r>
            <a:r>
              <a:rPr lang="pt-BR" sz="3200" dirty="0"/>
              <a:t> (Restos a Pagar)</a:t>
            </a:r>
          </a:p>
          <a:p>
            <a:pPr lvl="1"/>
            <a:r>
              <a:rPr lang="pt-BR" sz="3200" b="1" dirty="0"/>
              <a:t>Saldo de Empenhos do Exercício</a:t>
            </a:r>
            <a:r>
              <a:rPr lang="pt-BR" sz="3200" dirty="0"/>
              <a:t> (Recursos de LOA)</a:t>
            </a:r>
          </a:p>
          <a:p>
            <a:pPr marL="742950" lvl="1" indent="-285750">
              <a:buFont typeface="+mj-lt"/>
              <a:buAutoNum type="arabicPeriod"/>
            </a:pPr>
            <a:endParaRPr lang="pt-BR" sz="3200" dirty="0"/>
          </a:p>
          <a:p>
            <a:r>
              <a:rPr lang="pt-BR" sz="3200" b="1" dirty="0"/>
              <a:t>Novos editais não previstos no orçamento:</a:t>
            </a:r>
            <a:endParaRPr lang="pt-BR" sz="3200" dirty="0"/>
          </a:p>
          <a:p>
            <a:pPr lvl="1"/>
            <a:r>
              <a:rPr lang="pt-BR" sz="3200" dirty="0"/>
              <a:t>O planejamento do novo edital deve ser encaminhado para análise de disponibilidade orçamentária da Diplan mediante solicitação formal (ofício).</a:t>
            </a:r>
          </a:p>
        </p:txBody>
      </p:sp>
    </p:spTree>
    <p:extLst>
      <p:ext uri="{BB962C8B-B14F-4D97-AF65-F5344CB8AC3E}">
        <p14:creationId xmlns:p14="http://schemas.microsoft.com/office/powerpoint/2010/main" val="39989610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272234" y="824289"/>
            <a:ext cx="12453166" cy="1087611"/>
            <a:chOff x="0" y="0"/>
            <a:chExt cx="2569690" cy="2864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10" name="Câmera 9">
            <a:extLst>
              <a:ext uri="{FF2B5EF4-FFF2-40B4-BE49-F238E27FC236}">
                <a16:creationId xmlns:a16="http://schemas.microsoft.com/office/drawing/2014/main" id="{AEC3171E-54AE-2DAD-1780-0B180D0801EB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45504" y="8244504"/>
            <a:ext cx="1919052" cy="1919052"/>
          </a:xfrm>
          <a:prstGeom prst="ellipse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2DCE5FDD-F9E0-48AE-317F-71B5C1CE308B}"/>
              </a:ext>
            </a:extLst>
          </p:cNvPr>
          <p:cNvSpPr txBox="1"/>
          <p:nvPr/>
        </p:nvSpPr>
        <p:spPr>
          <a:xfrm>
            <a:off x="514350" y="767928"/>
            <a:ext cx="129730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rgbClr val="252525"/>
                </a:solidFill>
                <a:latin typeface="+mj-lt"/>
                <a:cs typeface="Poppins Bold"/>
              </a:rPr>
              <a:t>Módulo 4: Cronograma de Desembolso e Acompanhamento Orçamentário</a:t>
            </a: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2BD01DE4-A4EB-792A-FE79-F71255C48C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4501" y="2520218"/>
            <a:ext cx="15932899" cy="6863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pt-BR" sz="2800" b="1" dirty="0"/>
              <a:t>Orientações e Responsabilidades</a:t>
            </a:r>
          </a:p>
          <a:p>
            <a:r>
              <a:rPr lang="pt-BR" sz="2800" b="1" dirty="0"/>
              <a:t>Ajustes para o 2° Desembolso:</a:t>
            </a:r>
            <a:endParaRPr lang="pt-BR" sz="2800" dirty="0"/>
          </a:p>
          <a:p>
            <a:pPr lvl="1"/>
            <a:r>
              <a:rPr lang="pt-BR" sz="2800" dirty="0"/>
              <a:t>Baseados em alterações no planejamento ou médias de execução no 1° semestre de 2025 (alterações de vigência ou de número de bolsas).</a:t>
            </a:r>
          </a:p>
          <a:p>
            <a:pPr lvl="1"/>
            <a:endParaRPr lang="pt-BR" sz="2800" dirty="0"/>
          </a:p>
          <a:p>
            <a:r>
              <a:rPr lang="pt-BR" sz="2800" b="1" dirty="0"/>
              <a:t>Solicitação de Orçamento:</a:t>
            </a:r>
            <a:endParaRPr lang="pt-BR" sz="2800" dirty="0"/>
          </a:p>
          <a:p>
            <a:pPr lvl="1"/>
            <a:r>
              <a:rPr lang="pt-BR" sz="2800" dirty="0"/>
              <a:t>Deve ser feita através da “</a:t>
            </a:r>
            <a:r>
              <a:rPr lang="pt-BR" sz="2800" b="1" dirty="0"/>
              <a:t>Planilha de Descentralização Orçamentária – Apoio Estudantil</a:t>
            </a:r>
            <a:r>
              <a:rPr lang="pt-BR" sz="2800" b="1" dirty="0">
                <a:solidFill>
                  <a:schemeClr val="accent3">
                    <a:lumMod val="50000"/>
                  </a:schemeClr>
                </a:solidFill>
              </a:rPr>
              <a:t>” </a:t>
            </a:r>
            <a:r>
              <a:rPr lang="pt-BR" sz="2800" dirty="0">
                <a:solidFill>
                  <a:schemeClr val="accent3">
                    <a:lumMod val="5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</a:t>
            </a:r>
            <a:r>
              <a:rPr lang="pt-BR" sz="2800" u="sng" dirty="0">
                <a:solidFill>
                  <a:schemeClr val="accent3">
                    <a:lumMod val="5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acesse aqui</a:t>
            </a:r>
            <a:r>
              <a:rPr lang="pt-BR" sz="2800" dirty="0">
                <a:solidFill>
                  <a:schemeClr val="accent3">
                    <a:lumMod val="5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)</a:t>
            </a:r>
            <a:r>
              <a:rPr lang="pt-BR" sz="2800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pt-BR" sz="2800" dirty="0"/>
              <a:t>ou pode ser acessada direto no site da Proplan e</a:t>
            </a:r>
            <a:r>
              <a:rPr lang="pt-BR" sz="2800" b="1" dirty="0"/>
              <a:t> </a:t>
            </a:r>
            <a:r>
              <a:rPr lang="pt-BR" sz="2800" dirty="0"/>
              <a:t>enviado via processo digital.</a:t>
            </a:r>
          </a:p>
          <a:p>
            <a:pPr lvl="1"/>
            <a:endParaRPr lang="pt-BR" sz="2800" dirty="0"/>
          </a:p>
          <a:p>
            <a:r>
              <a:rPr lang="pt-BR" sz="2800" b="1" dirty="0"/>
              <a:t>Responsabilidades dos Gestores:</a:t>
            </a:r>
            <a:endParaRPr lang="pt-BR" sz="2800" dirty="0"/>
          </a:p>
          <a:p>
            <a:pPr lvl="1"/>
            <a:r>
              <a:rPr lang="pt-BR" sz="2800" dirty="0"/>
              <a:t>Observar os limites aprovados no </a:t>
            </a:r>
            <a:r>
              <a:rPr lang="pt-BR" sz="2800" b="1" dirty="0"/>
              <a:t>PGO</a:t>
            </a:r>
            <a:r>
              <a:rPr lang="pt-BR" sz="2800" dirty="0"/>
              <a:t> para não comprometer demais ações institucionais.</a:t>
            </a:r>
          </a:p>
          <a:p>
            <a:pPr lvl="1"/>
            <a:r>
              <a:rPr lang="pt-BR" sz="2800" dirty="0"/>
              <a:t>Proibição de Despesas sem Empenho: É vedado realizar qualquer despesa sem o prévio empenho orçamentário.</a:t>
            </a:r>
          </a:p>
          <a:p>
            <a:pPr lvl="1"/>
            <a:r>
              <a:rPr lang="pt-BR" sz="2800" dirty="0"/>
              <a:t>Necessidades adicionais devem ser enviadas com antecedência para análise da DIPLAN.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4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10" name="Câmera 9">
            <a:extLst>
              <a:ext uri="{FF2B5EF4-FFF2-40B4-BE49-F238E27FC236}">
                <a16:creationId xmlns:a16="http://schemas.microsoft.com/office/drawing/2014/main" id="{E1C73720-69CC-7CD3-C751-2D403A44DE48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45504" y="8244504"/>
            <a:ext cx="1919052" cy="1919052"/>
          </a:xfrm>
          <a:prstGeom prst="ellipse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6E950083-01F9-D9D1-DB5F-30099ED025E8}"/>
              </a:ext>
            </a:extLst>
          </p:cNvPr>
          <p:cNvSpPr txBox="1"/>
          <p:nvPr/>
        </p:nvSpPr>
        <p:spPr>
          <a:xfrm>
            <a:off x="1870133" y="2446162"/>
            <a:ext cx="11948171" cy="6469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 sz="3200" dirty="0">
                <a:solidFill>
                  <a:prstClr val="black"/>
                </a:solidFill>
                <a:latin typeface="Calibri"/>
                <a:ea typeface="+mn-ea"/>
                <a:cs typeface="Times New Roman" panose="02020603050405020304" pitchFamily="18" charset="0"/>
              </a:rPr>
              <a:t>Ferramentas Práticas para Monitorar e Ajustar Orçamentos:</a:t>
            </a:r>
          </a:p>
        </p:txBody>
      </p:sp>
      <p:sp>
        <p:nvSpPr>
          <p:cNvPr id="13" name="Espaço Reservado para Conteúdo 11">
            <a:extLst>
              <a:ext uri="{FF2B5EF4-FFF2-40B4-BE49-F238E27FC236}">
                <a16:creationId xmlns:a16="http://schemas.microsoft.com/office/drawing/2014/main" id="{3E6216BE-13DC-2B8A-E00E-6A2EDAB0F985}"/>
              </a:ext>
            </a:extLst>
          </p:cNvPr>
          <p:cNvSpPr txBox="1">
            <a:spLocks/>
          </p:cNvSpPr>
          <p:nvPr/>
        </p:nvSpPr>
        <p:spPr>
          <a:xfrm>
            <a:off x="2306646" y="4000500"/>
            <a:ext cx="13674708" cy="425728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3600" dirty="0"/>
              <a:t>Painel de Execução Anual (</a:t>
            </a:r>
            <a:r>
              <a:rPr lang="pt-BR" sz="3600" dirty="0">
                <a:hlinkClick r:id="rId6"/>
              </a:rPr>
              <a:t>acesse aqui</a:t>
            </a:r>
            <a:r>
              <a:rPr lang="pt-BR" sz="3600" dirty="0"/>
              <a:t>)</a:t>
            </a:r>
          </a:p>
          <a:p>
            <a:endParaRPr lang="pt-BR" sz="3600" dirty="0"/>
          </a:p>
          <a:p>
            <a:r>
              <a:rPr lang="pt-BR" sz="3600" dirty="0"/>
              <a:t>Modelo de Controle Orçamentário de Editais</a:t>
            </a:r>
          </a:p>
          <a:p>
            <a:endParaRPr lang="pt-BR" sz="3600" dirty="0"/>
          </a:p>
          <a:p>
            <a:r>
              <a:rPr lang="pt-BR" sz="3600" dirty="0"/>
              <a:t>Modelo utilizado internamente pela Diplan para Controle e Acompanhamento</a:t>
            </a:r>
          </a:p>
          <a:p>
            <a:endParaRPr lang="pt-BR" sz="3600" dirty="0"/>
          </a:p>
          <a:p>
            <a:r>
              <a:rPr lang="pt-BR" sz="3600" dirty="0"/>
              <a:t>Tesouro Gerencial e Excel (tabelas dinâmicas)</a:t>
            </a:r>
          </a:p>
          <a:p>
            <a:endParaRPr lang="pt-BR" sz="3600" dirty="0"/>
          </a:p>
        </p:txBody>
      </p:sp>
      <p:grpSp>
        <p:nvGrpSpPr>
          <p:cNvPr id="14" name="Group 5">
            <a:extLst>
              <a:ext uri="{FF2B5EF4-FFF2-40B4-BE49-F238E27FC236}">
                <a16:creationId xmlns:a16="http://schemas.microsoft.com/office/drawing/2014/main" id="{0FBD44BD-6CB9-368B-3F6D-B03C2CCC1AF3}"/>
              </a:ext>
            </a:extLst>
          </p:cNvPr>
          <p:cNvGrpSpPr/>
          <p:nvPr/>
        </p:nvGrpSpPr>
        <p:grpSpPr>
          <a:xfrm>
            <a:off x="272234" y="824289"/>
            <a:ext cx="12453166" cy="1087611"/>
            <a:chOff x="0" y="0"/>
            <a:chExt cx="2569690" cy="286449"/>
          </a:xfrm>
        </p:grpSpPr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1836E7DD-C14C-6B46-47BA-974B6ABE72CD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6" name="TextBox 7">
              <a:extLst>
                <a:ext uri="{FF2B5EF4-FFF2-40B4-BE49-F238E27FC236}">
                  <a16:creationId xmlns:a16="http://schemas.microsoft.com/office/drawing/2014/main" id="{86EB8D25-3ADF-0E3B-DAAE-C5AB5B052B2E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7A9B4E10-0DDB-157D-A040-B8221712F28F}"/>
              </a:ext>
            </a:extLst>
          </p:cNvPr>
          <p:cNvSpPr txBox="1"/>
          <p:nvPr/>
        </p:nvSpPr>
        <p:spPr>
          <a:xfrm>
            <a:off x="514350" y="767928"/>
            <a:ext cx="129730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rgbClr val="252525"/>
                </a:solidFill>
                <a:latin typeface="+mj-lt"/>
                <a:cs typeface="Poppins Bold"/>
              </a:rPr>
              <a:t>Módulo 4: Cronograma de Desembolso e Acompanhamento Orçamentário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224644" y="824288"/>
            <a:ext cx="12881756" cy="1087611"/>
            <a:chOff x="0" y="0"/>
            <a:chExt cx="2569690" cy="2864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10" name="Câmera 9">
            <a:extLst>
              <a:ext uri="{FF2B5EF4-FFF2-40B4-BE49-F238E27FC236}">
                <a16:creationId xmlns:a16="http://schemas.microsoft.com/office/drawing/2014/main" id="{BB9F2F83-60FA-248E-719D-FF3034E86952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45504" y="8244504"/>
            <a:ext cx="1919052" cy="1919052"/>
          </a:xfrm>
          <a:prstGeom prst="ellipse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9C653702-1602-F081-6031-1E6C110DAC40}"/>
              </a:ext>
            </a:extLst>
          </p:cNvPr>
          <p:cNvSpPr txBox="1"/>
          <p:nvPr/>
        </p:nvSpPr>
        <p:spPr>
          <a:xfrm>
            <a:off x="477318" y="899947"/>
            <a:ext cx="11948171" cy="6469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 sz="3200" dirty="0">
                <a:solidFill>
                  <a:prstClr val="black"/>
                </a:solidFill>
                <a:latin typeface="Calibri"/>
                <a:ea typeface="+mn-ea"/>
                <a:cs typeface="Times New Roman" panose="02020603050405020304" pitchFamily="18" charset="0"/>
              </a:rPr>
              <a:t>Módulo 5: Dúvidas e orientações</a:t>
            </a:r>
          </a:p>
        </p:txBody>
      </p:sp>
      <p:sp>
        <p:nvSpPr>
          <p:cNvPr id="13" name="Espaço Reservado para Conteúdo 11">
            <a:extLst>
              <a:ext uri="{FF2B5EF4-FFF2-40B4-BE49-F238E27FC236}">
                <a16:creationId xmlns:a16="http://schemas.microsoft.com/office/drawing/2014/main" id="{D093F430-7F0C-DC72-47D2-9D700A19B77A}"/>
              </a:ext>
            </a:extLst>
          </p:cNvPr>
          <p:cNvSpPr txBox="1">
            <a:spLocks/>
          </p:cNvSpPr>
          <p:nvPr/>
        </p:nvSpPr>
        <p:spPr>
          <a:xfrm>
            <a:off x="1725353" y="2843034"/>
            <a:ext cx="14505246" cy="1376933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3600" b="1" dirty="0"/>
              <a:t>Minha Unidade gerencia um edital e precisará prorroga-lo mesmo não tendo sido aprovada a prorrogação no PGO, como devo proceder com esses aditivos?</a:t>
            </a:r>
          </a:p>
        </p:txBody>
      </p:sp>
      <p:sp>
        <p:nvSpPr>
          <p:cNvPr id="14" name="Espaço Reservado para Conteúdo 11">
            <a:extLst>
              <a:ext uri="{FF2B5EF4-FFF2-40B4-BE49-F238E27FC236}">
                <a16:creationId xmlns:a16="http://schemas.microsoft.com/office/drawing/2014/main" id="{B3C61EF8-3F31-CEA8-290C-86D31898BC1D}"/>
              </a:ext>
            </a:extLst>
          </p:cNvPr>
          <p:cNvSpPr txBox="1">
            <a:spLocks/>
          </p:cNvSpPr>
          <p:nvPr/>
        </p:nvSpPr>
        <p:spPr>
          <a:xfrm>
            <a:off x="1725353" y="4914750"/>
            <a:ext cx="14505246" cy="269936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2800" dirty="0"/>
              <a:t>	1. Projete qual o valor orçamentário será necessário para a prorrogação.</a:t>
            </a:r>
          </a:p>
          <a:p>
            <a:pPr marL="0" indent="0" algn="just">
              <a:buNone/>
            </a:pPr>
            <a:r>
              <a:rPr lang="pt-BR" sz="2800" dirty="0"/>
              <a:t>	2. Solicite formalmente à Diplan a verificação de disponibilidade orçamentária para atender às despesas.</a:t>
            </a:r>
          </a:p>
          <a:p>
            <a:pPr marL="0" indent="0" algn="just">
              <a:buNone/>
            </a:pPr>
            <a:r>
              <a:rPr lang="pt-BR" sz="2800" dirty="0"/>
              <a:t>	3. Prossiga com os trâmites necessários, caso haja disponibilidade orçamentária.</a:t>
            </a:r>
          </a:p>
        </p:txBody>
      </p:sp>
      <p:sp>
        <p:nvSpPr>
          <p:cNvPr id="16" name="Retângulo: Cantos Arredondados 15">
            <a:extLst>
              <a:ext uri="{FF2B5EF4-FFF2-40B4-BE49-F238E27FC236}">
                <a16:creationId xmlns:a16="http://schemas.microsoft.com/office/drawing/2014/main" id="{9149B23C-85FE-60EF-E90D-760779632F4F}"/>
              </a:ext>
            </a:extLst>
          </p:cNvPr>
          <p:cNvSpPr/>
          <p:nvPr/>
        </p:nvSpPr>
        <p:spPr>
          <a:xfrm>
            <a:off x="3339176" y="7908630"/>
            <a:ext cx="11277600" cy="1295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bg1"/>
                </a:solidFill>
              </a:rPr>
              <a:t>Esse fluxo também pode ser executado quando ocorrerem novos editais, porém, para estes, antes de passar pela Diplan, será necessário a autorização formal da reitoria.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01262A1-50CE-5DEB-CC97-C299DECFCE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1C835D8C-7274-A556-6917-5528A0C6F8C2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5C91D91E-A97D-C0D1-DEB2-CB4C3E12C3E4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21CB676F-A669-A285-536D-4A6A7E60FAFB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FE8540C5-A473-F0E9-B8E6-775D2653B308}"/>
              </a:ext>
            </a:extLst>
          </p:cNvPr>
          <p:cNvGrpSpPr/>
          <p:nvPr/>
        </p:nvGrpSpPr>
        <p:grpSpPr>
          <a:xfrm>
            <a:off x="224644" y="824288"/>
            <a:ext cx="12881756" cy="108761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3CE98190-4E9F-49EA-9F73-3AC330FD3688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12836666-1420-5551-4CF3-DFFF53633150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26C63515-457B-15BC-F11A-065969CA464D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034C89DA-03D8-790B-4D82-6233E7DC1FAE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10" name="Câmera 9">
            <a:extLst>
              <a:ext uri="{FF2B5EF4-FFF2-40B4-BE49-F238E27FC236}">
                <a16:creationId xmlns:a16="http://schemas.microsoft.com/office/drawing/2014/main" id="{C7EE3833-2127-286E-2E60-848D3EA519C9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45504" y="8244504"/>
            <a:ext cx="1919052" cy="1919052"/>
          </a:xfrm>
          <a:prstGeom prst="ellipse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F13E336E-6126-2136-AC18-60BDDDA8380D}"/>
              </a:ext>
            </a:extLst>
          </p:cNvPr>
          <p:cNvSpPr txBox="1"/>
          <p:nvPr/>
        </p:nvSpPr>
        <p:spPr>
          <a:xfrm>
            <a:off x="477318" y="899947"/>
            <a:ext cx="11948171" cy="6469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 sz="3200" dirty="0">
                <a:solidFill>
                  <a:prstClr val="black"/>
                </a:solidFill>
                <a:latin typeface="Calibri"/>
                <a:ea typeface="+mn-ea"/>
                <a:cs typeface="Times New Roman" panose="02020603050405020304" pitchFamily="18" charset="0"/>
              </a:rPr>
              <a:t>Módulo 5: Dúvidas e orientações</a:t>
            </a:r>
          </a:p>
        </p:txBody>
      </p:sp>
      <p:sp>
        <p:nvSpPr>
          <p:cNvPr id="13" name="Espaço Reservado para Conteúdo 11">
            <a:extLst>
              <a:ext uri="{FF2B5EF4-FFF2-40B4-BE49-F238E27FC236}">
                <a16:creationId xmlns:a16="http://schemas.microsoft.com/office/drawing/2014/main" id="{58B04523-E6CD-861C-C662-4AD3D1AC7B52}"/>
              </a:ext>
            </a:extLst>
          </p:cNvPr>
          <p:cNvSpPr txBox="1">
            <a:spLocks/>
          </p:cNvSpPr>
          <p:nvPr/>
        </p:nvSpPr>
        <p:spPr>
          <a:xfrm>
            <a:off x="1725353" y="2327620"/>
            <a:ext cx="14505246" cy="137693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3600" b="1" dirty="0"/>
              <a:t>Minha Unidade gerencia um edital e precisará prorroga-lo ultrapassando o exercício financeiro, como devo proceder?</a:t>
            </a:r>
          </a:p>
        </p:txBody>
      </p:sp>
      <p:sp>
        <p:nvSpPr>
          <p:cNvPr id="14" name="Espaço Reservado para Conteúdo 11">
            <a:extLst>
              <a:ext uri="{FF2B5EF4-FFF2-40B4-BE49-F238E27FC236}">
                <a16:creationId xmlns:a16="http://schemas.microsoft.com/office/drawing/2014/main" id="{1CADD571-B126-154B-E2BF-A5FB15117370}"/>
              </a:ext>
            </a:extLst>
          </p:cNvPr>
          <p:cNvSpPr txBox="1">
            <a:spLocks/>
          </p:cNvSpPr>
          <p:nvPr/>
        </p:nvSpPr>
        <p:spPr>
          <a:xfrm>
            <a:off x="1740258" y="3931612"/>
            <a:ext cx="14505246" cy="400007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2800" dirty="0"/>
              <a:t>	1. Projete qual o valor orçamentário será necessário para a prorrogação no ano vigente e no próximo exercício (por isso é fundamental elaborar o planejamento dos editais com base nos meses a serem executados).</a:t>
            </a:r>
          </a:p>
          <a:p>
            <a:pPr marL="0" indent="0" algn="just">
              <a:buNone/>
            </a:pPr>
            <a:r>
              <a:rPr lang="pt-BR" sz="2800" dirty="0"/>
              <a:t>	2. Solicite formalmente à Diplan a verificação de disponibilidade orçamentária para atender às despesas.</a:t>
            </a:r>
          </a:p>
          <a:p>
            <a:pPr marL="0" indent="0" algn="just">
              <a:buNone/>
            </a:pPr>
            <a:r>
              <a:rPr lang="pt-BR" sz="2800" dirty="0"/>
              <a:t>	3. Caso a demanda seja autorizada, a Unidade deverá, obrigatoriamente, considerar este orçamento comprometido no valor aprovado no PGO do próximo exercício.</a:t>
            </a:r>
          </a:p>
          <a:p>
            <a:pPr marL="0" indent="0" algn="just">
              <a:buNone/>
            </a:pPr>
            <a:r>
              <a:rPr lang="pt-BR" sz="2800" dirty="0"/>
              <a:t>	4. Prossiga com os trâmites necessários, caso haja disponibilidade orçamentária.</a:t>
            </a:r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EC12164F-A756-23F8-9926-63A66CED6980}"/>
              </a:ext>
            </a:extLst>
          </p:cNvPr>
          <p:cNvSpPr/>
          <p:nvPr/>
        </p:nvSpPr>
        <p:spPr>
          <a:xfrm>
            <a:off x="1740258" y="8316043"/>
            <a:ext cx="14042487" cy="1216847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bg1"/>
                </a:solidFill>
              </a:rPr>
              <a:t>O ideal é que a Unidade elabore editais dentro do mesmo exercício financeiro seguindo o princípio da anualidade.</a:t>
            </a:r>
          </a:p>
        </p:txBody>
      </p:sp>
    </p:spTree>
    <p:extLst>
      <p:ext uri="{BB962C8B-B14F-4D97-AF65-F5344CB8AC3E}">
        <p14:creationId xmlns:p14="http://schemas.microsoft.com/office/powerpoint/2010/main" val="3328516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510339" y="824288"/>
            <a:ext cx="12880992" cy="1087611"/>
            <a:chOff x="0" y="0"/>
            <a:chExt cx="2569690" cy="2864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r>
                <a:rPr lang="pt-BR" sz="3600" b="1" dirty="0">
                  <a:solidFill>
                    <a:srgbClr val="252525"/>
                  </a:solidFill>
                  <a:latin typeface="+mj-lt"/>
                  <a:cs typeface="Poppins Bold"/>
                </a:rPr>
                <a:t>Módulo 1: Panorama Histórico do Orçamento de Apoio Estudantil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10" name="Câmera 9">
            <a:extLst>
              <a:ext uri="{FF2B5EF4-FFF2-40B4-BE49-F238E27FC236}">
                <a16:creationId xmlns:a16="http://schemas.microsoft.com/office/drawing/2014/main" id="{DFCFE0D5-91BD-F579-D6FD-6F715A26A720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096714" y="8095714"/>
            <a:ext cx="2067842" cy="2067842"/>
          </a:xfrm>
          <a:prstGeom prst="ellipse">
            <a:avLst/>
          </a:prstGeom>
          <a:ln>
            <a:noFill/>
          </a:ln>
          <a:effectLst>
            <a:outerShdw blurRad="190500" algn="tl" rotWithShape="0">
              <a:srgbClr val="000000">
                <a:alpha val="30000"/>
              </a:srgbClr>
            </a:outerShdw>
          </a:effectLst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1A4FABE2-959D-CED3-A1F2-C628E408FF58}"/>
              </a:ext>
            </a:extLst>
          </p:cNvPr>
          <p:cNvSpPr txBox="1"/>
          <p:nvPr/>
        </p:nvSpPr>
        <p:spPr>
          <a:xfrm>
            <a:off x="1676400" y="2320912"/>
            <a:ext cx="11887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anose="02020603050405020304" pitchFamily="18" charset="0"/>
              </a:rPr>
              <a:t>1. Panorama Histórico do Orçamento de Apoio Estudantil</a:t>
            </a:r>
            <a:endParaRPr lang="pt-BR" b="1" dirty="0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C4B5204F-4E9E-919D-A125-7F8C7500A518}"/>
              </a:ext>
            </a:extLst>
          </p:cNvPr>
          <p:cNvSpPr txBox="1"/>
          <p:nvPr/>
        </p:nvSpPr>
        <p:spPr>
          <a:xfrm>
            <a:off x="1215287" y="3162300"/>
            <a:ext cx="12324250" cy="2557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ts val="4900"/>
              </a:lnSpc>
              <a:spcBef>
                <a:spcPct val="0"/>
              </a:spcBef>
            </a:pPr>
            <a:r>
              <a:rPr lang="pt-BR" sz="32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Em 2020 foi criada a Unidade Gestora de Apoio Estudantil (UGR 156681) com o objetivo de conseguirmos mensurar mais detalhadamente a gestão das ações dessa natureza. </a:t>
            </a:r>
            <a:endParaRPr lang="pt-BR" sz="3200" dirty="0">
              <a:cs typeface="Times New Roman" panose="02020603050405020304" pitchFamily="18" charset="0"/>
            </a:endParaRPr>
          </a:p>
          <a:p>
            <a:pPr algn="just">
              <a:lnSpc>
                <a:spcPts val="4900"/>
              </a:lnSpc>
              <a:spcBef>
                <a:spcPct val="0"/>
              </a:spcBef>
            </a:pPr>
            <a:endParaRPr lang="pt-BR" sz="3200" dirty="0">
              <a:cs typeface="Times New Roman" panose="02020603050405020304" pitchFamily="18" charset="0"/>
              <a:sym typeface="Poppins Bold"/>
            </a:endParaRPr>
          </a:p>
        </p:txBody>
      </p:sp>
      <p:graphicFrame>
        <p:nvGraphicFramePr>
          <p:cNvPr id="17" name="Gráfico 16">
            <a:extLst>
              <a:ext uri="{FF2B5EF4-FFF2-40B4-BE49-F238E27FC236}">
                <a16:creationId xmlns:a16="http://schemas.microsoft.com/office/drawing/2014/main" id="{69FEE2F3-6410-44C7-8590-30C14D230A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596083"/>
              </p:ext>
            </p:extLst>
          </p:nvPr>
        </p:nvGraphicFramePr>
        <p:xfrm>
          <a:off x="1370838" y="5143500"/>
          <a:ext cx="12880992" cy="4608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9" name="Retângulo: Cantos Arredondados 18">
            <a:extLst>
              <a:ext uri="{FF2B5EF4-FFF2-40B4-BE49-F238E27FC236}">
                <a16:creationId xmlns:a16="http://schemas.microsoft.com/office/drawing/2014/main" id="{BC0B7DAB-E53C-BC3E-C0B1-CD9F4E707AED}"/>
              </a:ext>
            </a:extLst>
          </p:cNvPr>
          <p:cNvSpPr/>
          <p:nvPr/>
        </p:nvSpPr>
        <p:spPr>
          <a:xfrm>
            <a:off x="14249400" y="3162300"/>
            <a:ext cx="3915156" cy="30861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2000" dirty="0"/>
              <a:t>Os valores do gráfico contém os filtros:</a:t>
            </a:r>
          </a:p>
          <a:p>
            <a:pPr algn="ctr"/>
            <a:r>
              <a:rPr lang="pt-BR" sz="2000" b="1" dirty="0"/>
              <a:t>- Até 2019: </a:t>
            </a:r>
            <a:r>
              <a:rPr lang="pt-BR" sz="2000" dirty="0"/>
              <a:t>Ações 20GK, 4002 / </a:t>
            </a:r>
            <a:r>
              <a:rPr lang="pt-BR" sz="2000" dirty="0" err="1"/>
              <a:t>ND’s</a:t>
            </a:r>
            <a:r>
              <a:rPr lang="pt-BR" sz="2000" dirty="0"/>
              <a:t> 9018 e 9020</a:t>
            </a:r>
          </a:p>
          <a:p>
            <a:pPr marL="457200" indent="-457200" algn="ctr">
              <a:buFontTx/>
              <a:buChar char="-"/>
            </a:pPr>
            <a:endParaRPr lang="pt-BR" sz="2000" b="1" dirty="0"/>
          </a:p>
          <a:p>
            <a:pPr algn="ctr"/>
            <a:r>
              <a:rPr lang="pt-BR" sz="2000" b="1" dirty="0"/>
              <a:t>- A partir de 2020: </a:t>
            </a:r>
            <a:r>
              <a:rPr lang="pt-BR" sz="2000" dirty="0"/>
              <a:t>UGR Apoio Estudantil, Ações 20GK, 20RK e 4002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Graphic spid="17" grpId="0">
        <p:bldAsOne/>
      </p:bldGraphic>
      <p:bldP spid="1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FEB29A4-9BFC-286B-ECA7-5C46AD98D2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13263CA2-2645-D570-5B72-EB3452F391B5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6FDC0E02-4336-66C9-F8DC-3A3CA101FA2C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593E2FAC-D70F-EFCC-5452-3C9263648897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EA2929EC-2291-23F6-3330-FDDAC1AEE68E}"/>
              </a:ext>
            </a:extLst>
          </p:cNvPr>
          <p:cNvGrpSpPr/>
          <p:nvPr/>
        </p:nvGrpSpPr>
        <p:grpSpPr>
          <a:xfrm>
            <a:off x="224644" y="824288"/>
            <a:ext cx="12881756" cy="108761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3D201848-3724-33BF-1221-444592E31319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C1A03388-ED33-5F29-BD58-325B00DA0626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EA60E0B7-F14F-5C71-F6D1-D56E864FEDC7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ED347C0B-10AC-18FE-BA89-2E3696BBC8EF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10" name="Câmera 9">
            <a:extLst>
              <a:ext uri="{FF2B5EF4-FFF2-40B4-BE49-F238E27FC236}">
                <a16:creationId xmlns:a16="http://schemas.microsoft.com/office/drawing/2014/main" id="{CC6978A7-999D-F352-4976-27AE89103FC8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45504" y="8244504"/>
            <a:ext cx="1919052" cy="1919052"/>
          </a:xfrm>
          <a:prstGeom prst="ellipse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94920131-5E5C-4FC6-F167-F5DB9E03C78D}"/>
              </a:ext>
            </a:extLst>
          </p:cNvPr>
          <p:cNvSpPr txBox="1"/>
          <p:nvPr/>
        </p:nvSpPr>
        <p:spPr>
          <a:xfrm>
            <a:off x="477318" y="899947"/>
            <a:ext cx="11948171" cy="6469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 sz="3200" dirty="0">
                <a:solidFill>
                  <a:prstClr val="black"/>
                </a:solidFill>
                <a:latin typeface="Calibri"/>
                <a:ea typeface="+mn-ea"/>
                <a:cs typeface="Times New Roman" panose="02020603050405020304" pitchFamily="18" charset="0"/>
              </a:rPr>
              <a:t>Módulo 5: Dúvidas e orientações</a:t>
            </a:r>
          </a:p>
        </p:txBody>
      </p:sp>
      <p:sp>
        <p:nvSpPr>
          <p:cNvPr id="13" name="Espaço Reservado para Conteúdo 11">
            <a:extLst>
              <a:ext uri="{FF2B5EF4-FFF2-40B4-BE49-F238E27FC236}">
                <a16:creationId xmlns:a16="http://schemas.microsoft.com/office/drawing/2014/main" id="{B3D526D1-29A2-5C52-D5C8-0077BADEFCFA}"/>
              </a:ext>
            </a:extLst>
          </p:cNvPr>
          <p:cNvSpPr txBox="1">
            <a:spLocks/>
          </p:cNvSpPr>
          <p:nvPr/>
        </p:nvSpPr>
        <p:spPr>
          <a:xfrm>
            <a:off x="1725353" y="2489450"/>
            <a:ext cx="14505246" cy="1919051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3600" b="1" dirty="0"/>
              <a:t>Minha Unidade tem editais em andamento e precisamos acompanhar os saldos de empenhos e liquidações, onde posso acompanhar? E quando mudar o exercício financeiro, como posso verificar os saldos que viraram RAP’s?</a:t>
            </a:r>
          </a:p>
        </p:txBody>
      </p:sp>
      <p:sp>
        <p:nvSpPr>
          <p:cNvPr id="14" name="Espaço Reservado para Conteúdo 11">
            <a:extLst>
              <a:ext uri="{FF2B5EF4-FFF2-40B4-BE49-F238E27FC236}">
                <a16:creationId xmlns:a16="http://schemas.microsoft.com/office/drawing/2014/main" id="{FA5203BE-D910-11F9-AEBC-8521A7853881}"/>
              </a:ext>
            </a:extLst>
          </p:cNvPr>
          <p:cNvSpPr txBox="1">
            <a:spLocks/>
          </p:cNvSpPr>
          <p:nvPr/>
        </p:nvSpPr>
        <p:spPr>
          <a:xfrm>
            <a:off x="1740258" y="4835672"/>
            <a:ext cx="14505246" cy="280841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2800" dirty="0"/>
              <a:t>	1. Painel de Execução Anual.</a:t>
            </a:r>
          </a:p>
          <a:p>
            <a:pPr marL="0" indent="0" algn="just">
              <a:buNone/>
            </a:pPr>
            <a:r>
              <a:rPr lang="pt-BR" sz="2800" dirty="0"/>
              <a:t>	2. Modelo de Controle Orçamentário de Editais (disponibilizado aqui na oficina).</a:t>
            </a:r>
          </a:p>
          <a:p>
            <a:pPr marL="0" indent="0" algn="just">
              <a:buNone/>
            </a:pPr>
            <a:r>
              <a:rPr lang="pt-BR" sz="2800" dirty="0"/>
              <a:t>	3. SIAFI / Tesouro Gerencial.</a:t>
            </a:r>
          </a:p>
          <a:p>
            <a:pPr marL="0" indent="0" algn="just">
              <a:buNone/>
            </a:pPr>
            <a:r>
              <a:rPr lang="pt-BR" sz="2800" dirty="0"/>
              <a:t>	4. Controles personalizados de cada Unidade Gestora.</a:t>
            </a:r>
          </a:p>
          <a:p>
            <a:pPr marL="0" indent="0" algn="just">
              <a:buNone/>
            </a:pPr>
            <a:r>
              <a:rPr lang="pt-BR" sz="2800" dirty="0"/>
              <a:t>	5. Solicitar formalmente a informação da Diplan.</a:t>
            </a:r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59024CA5-5F0D-2D7B-0C6A-565272C338CA}"/>
              </a:ext>
            </a:extLst>
          </p:cNvPr>
          <p:cNvSpPr/>
          <p:nvPr/>
        </p:nvSpPr>
        <p:spPr>
          <a:xfrm>
            <a:off x="1956732" y="8071262"/>
            <a:ext cx="14042487" cy="1295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bg1"/>
                </a:solidFill>
              </a:rPr>
              <a:t>Em caso de mudança de exercício, o Tesouro Gerencial leva alguns dias para atualizar os saldos de empenhos de Restos a Pagar, desta forma, assim que a informação estiver disponível, a Diplan irá informar aos gestores de editais os saldos dos respectivos empenhos.</a:t>
            </a:r>
          </a:p>
        </p:txBody>
      </p:sp>
    </p:spTree>
    <p:extLst>
      <p:ext uri="{BB962C8B-B14F-4D97-AF65-F5344CB8AC3E}">
        <p14:creationId xmlns:p14="http://schemas.microsoft.com/office/powerpoint/2010/main" val="1535437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C6633D6-AB98-BCF0-A5A1-B091D5CDE3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2B3754C2-F120-CFD4-3F3F-98D7BCD3430D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9AB1E8C7-9FDE-C419-0475-695842839A7D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9A424732-6C9B-BB8B-EDD0-6B680A299487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83788F54-12ED-B995-BF2B-E855787943C9}"/>
              </a:ext>
            </a:extLst>
          </p:cNvPr>
          <p:cNvGrpSpPr/>
          <p:nvPr/>
        </p:nvGrpSpPr>
        <p:grpSpPr>
          <a:xfrm>
            <a:off x="224644" y="824288"/>
            <a:ext cx="12881756" cy="108761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B512BDDF-7A8C-01F4-65C9-275C3D0FA2E4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1C1A8DB7-9E8C-D6A2-4305-32995862392C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44901287-B52D-4A3D-A5D8-9CCF6F9930D2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C39D61F8-81A6-4267-C29E-DFB97BA69401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10" name="Câmera 9">
            <a:extLst>
              <a:ext uri="{FF2B5EF4-FFF2-40B4-BE49-F238E27FC236}">
                <a16:creationId xmlns:a16="http://schemas.microsoft.com/office/drawing/2014/main" id="{9727DD83-12C6-F3A6-07B6-D2EAC1D6A7ED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45504" y="8244504"/>
            <a:ext cx="1919052" cy="1919052"/>
          </a:xfrm>
          <a:prstGeom prst="ellipse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9CA6CA5E-BDF0-694B-7433-7E68719B1DFF}"/>
              </a:ext>
            </a:extLst>
          </p:cNvPr>
          <p:cNvSpPr txBox="1"/>
          <p:nvPr/>
        </p:nvSpPr>
        <p:spPr>
          <a:xfrm>
            <a:off x="477318" y="899947"/>
            <a:ext cx="11948171" cy="6469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 sz="3200" dirty="0">
                <a:solidFill>
                  <a:prstClr val="black"/>
                </a:solidFill>
                <a:latin typeface="Calibri"/>
                <a:ea typeface="+mn-ea"/>
                <a:cs typeface="Times New Roman" panose="02020603050405020304" pitchFamily="18" charset="0"/>
              </a:rPr>
              <a:t>Módulo 5: Dúvidas e orientações</a:t>
            </a:r>
          </a:p>
        </p:txBody>
      </p:sp>
      <p:sp>
        <p:nvSpPr>
          <p:cNvPr id="13" name="Espaço Reservado para Conteúdo 11">
            <a:extLst>
              <a:ext uri="{FF2B5EF4-FFF2-40B4-BE49-F238E27FC236}">
                <a16:creationId xmlns:a16="http://schemas.microsoft.com/office/drawing/2014/main" id="{F0178306-0631-52AD-A366-8534F2D09F28}"/>
              </a:ext>
            </a:extLst>
          </p:cNvPr>
          <p:cNvSpPr txBox="1">
            <a:spLocks/>
          </p:cNvSpPr>
          <p:nvPr/>
        </p:nvSpPr>
        <p:spPr>
          <a:xfrm>
            <a:off x="1725353" y="2489450"/>
            <a:ext cx="14505246" cy="191905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3600" b="1" dirty="0"/>
              <a:t>Projetei um edital para começar no mês de março mas só conseguiremos implementar as bolsas a partir de agosto, como devo proceder?</a:t>
            </a:r>
          </a:p>
        </p:txBody>
      </p:sp>
      <p:sp>
        <p:nvSpPr>
          <p:cNvPr id="14" name="Espaço Reservado para Conteúdo 11">
            <a:extLst>
              <a:ext uri="{FF2B5EF4-FFF2-40B4-BE49-F238E27FC236}">
                <a16:creationId xmlns:a16="http://schemas.microsoft.com/office/drawing/2014/main" id="{CFFCE954-08D4-B2D4-CB3D-364AEF4E1106}"/>
              </a:ext>
            </a:extLst>
          </p:cNvPr>
          <p:cNvSpPr txBox="1">
            <a:spLocks/>
          </p:cNvSpPr>
          <p:nvPr/>
        </p:nvSpPr>
        <p:spPr>
          <a:xfrm>
            <a:off x="1725018" y="4431361"/>
            <a:ext cx="14505246" cy="280841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2800" dirty="0"/>
              <a:t>	1. Informar a Diplan sobre a alteração na vigência do edital, considerando os valores projetados para o exercício e para o próximo, se for o caso.</a:t>
            </a:r>
          </a:p>
          <a:p>
            <a:pPr marL="0" indent="0" algn="just">
              <a:buNone/>
            </a:pPr>
            <a:r>
              <a:rPr lang="pt-BR" sz="2800" dirty="0"/>
              <a:t>	2. A Diplan irá ajustar no replanejamento do edital e informará o novo saldo orçamentário.</a:t>
            </a:r>
          </a:p>
          <a:p>
            <a:pPr marL="0" indent="0" algn="just">
              <a:buNone/>
            </a:pPr>
            <a:r>
              <a:rPr lang="pt-BR" sz="2800" dirty="0"/>
              <a:t>	3. A Unidade deve ajustar também nos seus controles internos.</a:t>
            </a:r>
          </a:p>
          <a:p>
            <a:pPr marL="0" indent="0" algn="just">
              <a:buNone/>
            </a:pPr>
            <a:r>
              <a:rPr lang="pt-BR" sz="2800" dirty="0"/>
              <a:t>	4. Prosseguir com os trâmites processuais.</a:t>
            </a:r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E60B4F9D-21EA-A8DF-26FB-D4B3C31E552E}"/>
              </a:ext>
            </a:extLst>
          </p:cNvPr>
          <p:cNvSpPr/>
          <p:nvPr/>
        </p:nvSpPr>
        <p:spPr>
          <a:xfrm>
            <a:off x="1956732" y="8071262"/>
            <a:ext cx="14042487" cy="1295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bg1"/>
                </a:solidFill>
              </a:rPr>
              <a:t>O processo digital só deverá vir com o pedido de descentralização orçamentária depois que houver autorização para a despesa não prevista.</a:t>
            </a:r>
          </a:p>
        </p:txBody>
      </p:sp>
    </p:spTree>
    <p:extLst>
      <p:ext uri="{BB962C8B-B14F-4D97-AF65-F5344CB8AC3E}">
        <p14:creationId xmlns:p14="http://schemas.microsoft.com/office/powerpoint/2010/main" val="119980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612792" y="824289"/>
            <a:ext cx="9756792" cy="1087611"/>
            <a:chOff x="0" y="0"/>
            <a:chExt cx="2569690" cy="2864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10" name="Câmera 9">
            <a:extLst>
              <a:ext uri="{FF2B5EF4-FFF2-40B4-BE49-F238E27FC236}">
                <a16:creationId xmlns:a16="http://schemas.microsoft.com/office/drawing/2014/main" id="{86506B6C-47EF-C6AF-7D56-F54702965305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45504" y="8244504"/>
            <a:ext cx="1919052" cy="1919052"/>
          </a:xfrm>
          <a:prstGeom prst="ellipse">
            <a:avLst/>
          </a:prstGeom>
        </p:spPr>
      </p:pic>
      <p:sp>
        <p:nvSpPr>
          <p:cNvPr id="12" name="Espaço Reservado para Conteúdo 11">
            <a:extLst>
              <a:ext uri="{FF2B5EF4-FFF2-40B4-BE49-F238E27FC236}">
                <a16:creationId xmlns:a16="http://schemas.microsoft.com/office/drawing/2014/main" id="{36970806-2BAA-8104-4F64-4152EB13BB9C}"/>
              </a:ext>
            </a:extLst>
          </p:cNvPr>
          <p:cNvSpPr txBox="1">
            <a:spLocks/>
          </p:cNvSpPr>
          <p:nvPr/>
        </p:nvSpPr>
        <p:spPr>
          <a:xfrm>
            <a:off x="1891377" y="6638682"/>
            <a:ext cx="14505246" cy="108761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sz="4400" b="1" dirty="0">
                <a:solidFill>
                  <a:schemeClr val="accent3">
                    <a:lumMod val="50000"/>
                  </a:schemeClr>
                </a:solidFill>
              </a:rPr>
              <a:t>Obrigada!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EC9B3E81-108E-AF75-DA1E-39B0513CD3D7}"/>
              </a:ext>
            </a:extLst>
          </p:cNvPr>
          <p:cNvSpPr txBox="1"/>
          <p:nvPr/>
        </p:nvSpPr>
        <p:spPr>
          <a:xfrm>
            <a:off x="1891376" y="3328748"/>
            <a:ext cx="1472022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3600" b="0" i="1" dirty="0">
                <a:effectLst/>
                <a:latin typeface="Roboto" panose="02000000000000000000" pitchFamily="2" charset="0"/>
              </a:rPr>
              <a:t>“As únicas coisas que evoluem por vontade própria em uma organização são a desordem, o atrito e o mau desempenho”.</a:t>
            </a:r>
          </a:p>
          <a:p>
            <a:pPr algn="just"/>
            <a:r>
              <a:rPr lang="pt-BR" sz="3200" b="1" i="1" u="none" strike="noStrike" dirty="0">
                <a:effectLst/>
                <a:latin typeface="Roboto" panose="02000000000000000000" pitchFamily="2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Peter Drucker</a:t>
            </a:r>
            <a:endParaRPr lang="pt-BR" sz="3200" b="1" i="1" dirty="0">
              <a:effectLst/>
              <a:latin typeface="Roboto" panose="02000000000000000000" pitchFamily="2" charset="0"/>
            </a:endParaRP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377C7F68-CECF-7B89-ACE2-79FD6559AF4F}"/>
              </a:ext>
            </a:extLst>
          </p:cNvPr>
          <p:cNvSpPr txBox="1"/>
          <p:nvPr/>
        </p:nvSpPr>
        <p:spPr>
          <a:xfrm>
            <a:off x="1357574" y="899947"/>
            <a:ext cx="11067915" cy="64697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5599"/>
              </a:lnSpc>
              <a:spcBef>
                <a:spcPct val="0"/>
              </a:spcBef>
              <a:defRPr sz="3999" b="1">
                <a:solidFill>
                  <a:srgbClr val="169D53"/>
                </a:solidFill>
                <a:latin typeface="Poppins Bold"/>
                <a:ea typeface="Poppins Bold"/>
                <a:cs typeface="Poppins Bold"/>
              </a:defRPr>
            </a:lvl1pPr>
          </a:lstStyle>
          <a:p>
            <a:r>
              <a:rPr lang="pt-BR" sz="3200" dirty="0">
                <a:solidFill>
                  <a:prstClr val="black"/>
                </a:solidFill>
                <a:latin typeface="Calibri"/>
                <a:ea typeface="+mn-ea"/>
                <a:cs typeface="Times New Roman" panose="02020603050405020304" pitchFamily="18" charset="0"/>
              </a:rPr>
              <a:t>Reflexão!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7F20BE4-1F33-3117-59B5-2067B0849D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23B3B6A0-21D3-3D0F-E4DF-4E98A225EA1F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D11D69C4-1CB5-1022-0438-F39E73925D30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A31ACD8A-58F4-63A0-0F6A-DD728FBED683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AA0A9644-4BF3-1D80-DA89-10DDEC10EDB6}"/>
              </a:ext>
            </a:extLst>
          </p:cNvPr>
          <p:cNvGrpSpPr/>
          <p:nvPr/>
        </p:nvGrpSpPr>
        <p:grpSpPr>
          <a:xfrm>
            <a:off x="510339" y="824288"/>
            <a:ext cx="12880992" cy="108761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A28F8BE6-9272-335E-5B7D-AC8F85CE3725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r>
                <a:rPr lang="pt-BR" sz="3600" b="1" dirty="0">
                  <a:solidFill>
                    <a:srgbClr val="252525"/>
                  </a:solidFill>
                  <a:latin typeface="+mj-lt"/>
                  <a:cs typeface="Poppins Bold"/>
                </a:rPr>
                <a:t>Módulo 1: Panorama Histórico do Orçamento de Apoio Estudantil</a:t>
              </a:r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4AE96202-EF60-68EE-F9E6-3C1A36458644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6E40DFEA-5428-7257-E08D-9785FE0C6AC4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8EC64C20-5FBF-BA9B-E0BF-48074CF8B4DA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10" name="Câmera 9">
            <a:extLst>
              <a:ext uri="{FF2B5EF4-FFF2-40B4-BE49-F238E27FC236}">
                <a16:creationId xmlns:a16="http://schemas.microsoft.com/office/drawing/2014/main" id="{13CFD62B-CFF9-5180-595B-01EE1E8EF557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77645" y="8360328"/>
            <a:ext cx="1919052" cy="1919052"/>
          </a:xfrm>
          <a:prstGeom prst="ellipse">
            <a:avLst/>
          </a:prstGeom>
          <a:ln>
            <a:noFill/>
          </a:ln>
          <a:effectLst>
            <a:outerShdw blurRad="190500" algn="tl" rotWithShape="0">
              <a:srgbClr val="000000">
                <a:alpha val="30000"/>
              </a:srgbClr>
            </a:outerShdw>
          </a:effectLst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6219B615-2CFE-B70D-6288-555716EA0259}"/>
              </a:ext>
            </a:extLst>
          </p:cNvPr>
          <p:cNvSpPr txBox="1"/>
          <p:nvPr/>
        </p:nvSpPr>
        <p:spPr>
          <a:xfrm>
            <a:off x="1664368" y="2502965"/>
            <a:ext cx="11887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anose="02020603050405020304" pitchFamily="18" charset="0"/>
              </a:rPr>
              <a:t>Histórico de Planejamento e Execução de Apoio Estudantil</a:t>
            </a:r>
          </a:p>
        </p:txBody>
      </p:sp>
      <p:graphicFrame>
        <p:nvGraphicFramePr>
          <p:cNvPr id="15" name="Gráfico 14">
            <a:extLst>
              <a:ext uri="{FF2B5EF4-FFF2-40B4-BE49-F238E27FC236}">
                <a16:creationId xmlns:a16="http://schemas.microsoft.com/office/drawing/2014/main" id="{9D0CE2C6-3065-7882-512E-567FA5996AD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706517"/>
              </p:ext>
            </p:extLst>
          </p:nvPr>
        </p:nvGraphicFramePr>
        <p:xfrm>
          <a:off x="869203" y="5143500"/>
          <a:ext cx="14031084" cy="4925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6" name="Retângulo: Cantos Arredondados 15">
            <a:extLst>
              <a:ext uri="{FF2B5EF4-FFF2-40B4-BE49-F238E27FC236}">
                <a16:creationId xmlns:a16="http://schemas.microsoft.com/office/drawing/2014/main" id="{5BC7222A-1EB6-CBFE-471C-22B0F54442A8}"/>
              </a:ext>
            </a:extLst>
          </p:cNvPr>
          <p:cNvSpPr/>
          <p:nvPr/>
        </p:nvSpPr>
        <p:spPr>
          <a:xfrm>
            <a:off x="1664368" y="3870967"/>
            <a:ext cx="13007381" cy="8350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2400" b="1" dirty="0"/>
              <a:t>Crescimento de </a:t>
            </a:r>
            <a:r>
              <a:rPr lang="pt-BR" sz="3600" b="1" dirty="0"/>
              <a:t>92%</a:t>
            </a:r>
            <a:r>
              <a:rPr lang="pt-BR" sz="2400" b="1" dirty="0"/>
              <a:t> no orçamento de Apoio Estudantil nos últimos 5 anos</a:t>
            </a:r>
          </a:p>
        </p:txBody>
      </p:sp>
    </p:spTree>
    <p:extLst>
      <p:ext uri="{BB962C8B-B14F-4D97-AF65-F5344CB8AC3E}">
        <p14:creationId xmlns:p14="http://schemas.microsoft.com/office/powerpoint/2010/main" val="958865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2180F57-8482-9DBB-ABFF-CF22472529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87273865-4AD9-5452-8F67-952E3599B5C0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7BE4132E-47E2-79D0-C0CF-D1E38A15300B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B24C0B32-B16F-CF96-3D82-001291B0C713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5764CC6E-697A-4450-E723-4D04BA165179}"/>
              </a:ext>
            </a:extLst>
          </p:cNvPr>
          <p:cNvGrpSpPr/>
          <p:nvPr/>
        </p:nvGrpSpPr>
        <p:grpSpPr>
          <a:xfrm>
            <a:off x="510339" y="824288"/>
            <a:ext cx="12880992" cy="108761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F102A260-0F34-3B53-C506-F078168DD145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 anchor="ctr"/>
            <a:lstStyle/>
            <a:p>
              <a:r>
                <a:rPr lang="pt-BR" sz="3600" b="1" dirty="0">
                  <a:solidFill>
                    <a:srgbClr val="252525"/>
                  </a:solidFill>
                  <a:latin typeface="+mj-lt"/>
                  <a:cs typeface="Poppins Bold"/>
                </a:rPr>
                <a:t>Módulo 2: Principais ações orçamentárias executadas</a:t>
              </a:r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8616F2DC-CBB9-B814-D121-572A603B9E4E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6A077C9D-D56E-DA14-5D28-A6F31DA87266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683D56B7-4539-4BDB-61BE-0216A711D033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10" name="Câmera 9">
            <a:extLst>
              <a:ext uri="{FF2B5EF4-FFF2-40B4-BE49-F238E27FC236}">
                <a16:creationId xmlns:a16="http://schemas.microsoft.com/office/drawing/2014/main" id="{A04E8929-BB7A-5803-6233-51221C6C61E7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45504" y="8244504"/>
            <a:ext cx="1919052" cy="1919052"/>
          </a:xfrm>
          <a:prstGeom prst="ellipse">
            <a:avLst/>
          </a:prstGeom>
          <a:ln>
            <a:noFill/>
          </a:ln>
          <a:effectLst>
            <a:outerShdw blurRad="190500" algn="tl" rotWithShape="0">
              <a:srgbClr val="000000">
                <a:alpha val="30000"/>
              </a:srgbClr>
            </a:outerShdw>
          </a:effectLst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9BA42114-1791-9744-F971-CB19C6D8B54F}"/>
              </a:ext>
            </a:extLst>
          </p:cNvPr>
          <p:cNvSpPr txBox="1"/>
          <p:nvPr/>
        </p:nvSpPr>
        <p:spPr>
          <a:xfrm>
            <a:off x="1205782" y="2201221"/>
            <a:ext cx="14562058" cy="69557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ts val="4900"/>
              </a:lnSpc>
              <a:spcBef>
                <a:spcPct val="0"/>
              </a:spcBef>
            </a:pPr>
            <a:r>
              <a:rPr lang="pt-BR" sz="3200" b="1" dirty="0"/>
              <a:t>Ação 20GK - Fomento às Ações de Graduação e Pós-Graduação</a:t>
            </a:r>
          </a:p>
          <a:p>
            <a:pPr algn="just">
              <a:lnSpc>
                <a:spcPts val="4900"/>
              </a:lnSpc>
              <a:spcBef>
                <a:spcPct val="0"/>
              </a:spcBef>
            </a:pPr>
            <a:endParaRPr lang="pt-BR" sz="3200" dirty="0">
              <a:cs typeface="Times New Roman" panose="02020603050405020304" pitchFamily="18" charset="0"/>
              <a:sym typeface="Poppins Bold"/>
            </a:endParaRPr>
          </a:p>
          <a:p>
            <a:pPr algn="just">
              <a:lnSpc>
                <a:spcPts val="4900"/>
              </a:lnSpc>
              <a:spcBef>
                <a:spcPct val="0"/>
              </a:spcBef>
            </a:pPr>
            <a:r>
              <a:rPr lang="pt-BR" sz="3200" b="1" dirty="0">
                <a:cs typeface="Times New Roman" panose="02020603050405020304" pitchFamily="18" charset="0"/>
                <a:sym typeface="Poppins Bold"/>
              </a:rPr>
              <a:t>Finalidade: </a:t>
            </a:r>
            <a:r>
              <a:rPr lang="pt-BR" sz="3200" dirty="0">
                <a:cs typeface="Times New Roman" panose="02020603050405020304" pitchFamily="18" charset="0"/>
                <a:sym typeface="Poppins Bold"/>
              </a:rPr>
              <a:t>Financiar atividades relacionadas à graduação e pós-graduação, incluindo projetos de ensino, pesquisa e extensão, aquisição de materiais didáticos e pedagógicos, e organização de eventos acadêmicos.</a:t>
            </a:r>
          </a:p>
          <a:p>
            <a:pPr algn="just">
              <a:lnSpc>
                <a:spcPts val="4900"/>
              </a:lnSpc>
              <a:spcBef>
                <a:spcPct val="0"/>
              </a:spcBef>
            </a:pPr>
            <a:endParaRPr lang="pt-BR" sz="3200" dirty="0">
              <a:cs typeface="Times New Roman" panose="02020603050405020304" pitchFamily="18" charset="0"/>
              <a:sym typeface="Poppins Bold"/>
            </a:endParaRPr>
          </a:p>
          <a:p>
            <a:pPr algn="just">
              <a:lnSpc>
                <a:spcPts val="4900"/>
              </a:lnSpc>
              <a:spcBef>
                <a:spcPct val="0"/>
              </a:spcBef>
            </a:pPr>
            <a:r>
              <a:rPr lang="pt-BR" sz="3200" b="1" dirty="0">
                <a:cs typeface="Times New Roman" panose="02020603050405020304" pitchFamily="18" charset="0"/>
                <a:sym typeface="Poppins Bold"/>
              </a:rPr>
              <a:t>Aplicações</a:t>
            </a:r>
            <a:r>
              <a:rPr lang="pt-BR" sz="3200" dirty="0">
                <a:cs typeface="Times New Roman" panose="02020603050405020304" pitchFamily="18" charset="0"/>
                <a:sym typeface="Poppins Bold"/>
              </a:rPr>
              <a:t>: Apoio a programas ou projetos educacionais, de pesquisa científica-tecnológica, de educação tutorial, de formação e aperfeiçoamento na área de saúde, e de extensão universitária promovido; evento científico e cultural promovido; bem como iniciativa de fomento às ações de graduação, pós-graduação, ensino, pesquisa e extensão.</a:t>
            </a:r>
          </a:p>
        </p:txBody>
      </p:sp>
    </p:spTree>
    <p:extLst>
      <p:ext uri="{BB962C8B-B14F-4D97-AF65-F5344CB8AC3E}">
        <p14:creationId xmlns:p14="http://schemas.microsoft.com/office/powerpoint/2010/main" val="1258816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490BE9A-B6F8-2D8B-9503-8A91161007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07A35A50-0ACC-883C-49FA-119B9D7113F4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11913EE4-6DA0-30D8-2E52-14350295EF50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91E568E0-4E84-BFA3-7281-F95514CFCBBF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7" name="TextBox 7">
            <a:extLst>
              <a:ext uri="{FF2B5EF4-FFF2-40B4-BE49-F238E27FC236}">
                <a16:creationId xmlns:a16="http://schemas.microsoft.com/office/drawing/2014/main" id="{AF96A06B-9180-6C0D-23C3-66C49057E4CD}"/>
              </a:ext>
            </a:extLst>
          </p:cNvPr>
          <p:cNvSpPr txBox="1"/>
          <p:nvPr/>
        </p:nvSpPr>
        <p:spPr>
          <a:xfrm>
            <a:off x="510339" y="534966"/>
            <a:ext cx="12880992" cy="1376933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5599"/>
              </a:lnSpc>
            </a:pPr>
            <a:endParaRPr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6ADE9293-D082-06C8-3170-BAE0794C8DD0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0578024E-7E49-8202-24C5-C22EBE902BEC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10" name="Câmera 9">
            <a:extLst>
              <a:ext uri="{FF2B5EF4-FFF2-40B4-BE49-F238E27FC236}">
                <a16:creationId xmlns:a16="http://schemas.microsoft.com/office/drawing/2014/main" id="{6310A5A1-C4AB-9942-7203-879EEB0065D7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45504" y="8244504"/>
            <a:ext cx="1919052" cy="1919052"/>
          </a:xfrm>
          <a:prstGeom prst="ellipse">
            <a:avLst/>
          </a:prstGeom>
          <a:ln>
            <a:noFill/>
          </a:ln>
          <a:effectLst>
            <a:outerShdw blurRad="190500" algn="tl" rotWithShape="0">
              <a:srgbClr val="000000">
                <a:alpha val="30000"/>
              </a:srgbClr>
            </a:outerShdw>
          </a:effectLst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BCE49D0C-35F1-29C7-DF4E-8F62EAF25829}"/>
              </a:ext>
            </a:extLst>
          </p:cNvPr>
          <p:cNvSpPr txBox="1"/>
          <p:nvPr/>
        </p:nvSpPr>
        <p:spPr>
          <a:xfrm>
            <a:off x="1219200" y="2422234"/>
            <a:ext cx="16548818" cy="38002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ts val="4900"/>
              </a:lnSpc>
              <a:spcBef>
                <a:spcPct val="0"/>
              </a:spcBef>
            </a:pPr>
            <a:r>
              <a:rPr lang="pt-BR" sz="3200" b="1" dirty="0"/>
              <a:t>Ação 4002 - Assistência ao Estudante de Ensino Superior</a:t>
            </a:r>
          </a:p>
          <a:p>
            <a:pPr algn="just">
              <a:lnSpc>
                <a:spcPts val="4900"/>
              </a:lnSpc>
              <a:spcBef>
                <a:spcPct val="0"/>
              </a:spcBef>
            </a:pPr>
            <a:r>
              <a:rPr lang="pt-BR" b="1" cap="all" dirty="0"/>
              <a:t>LEI Nº 14.914, DE 3 DE JULHO DE 2024 - </a:t>
            </a:r>
            <a:r>
              <a:rPr lang="pt-BR" dirty="0"/>
              <a:t>Institui a Política Nacional de Assistência Estudantil (PNAES).</a:t>
            </a:r>
            <a:endParaRPr lang="pt-BR" sz="3200" b="1" dirty="0"/>
          </a:p>
          <a:p>
            <a:pPr algn="just">
              <a:lnSpc>
                <a:spcPts val="4900"/>
              </a:lnSpc>
              <a:spcBef>
                <a:spcPct val="0"/>
              </a:spcBef>
            </a:pPr>
            <a:endParaRPr lang="pt-BR" dirty="0">
              <a:cs typeface="Times New Roman" panose="02020603050405020304" pitchFamily="18" charset="0"/>
              <a:sym typeface="Poppins Bold"/>
            </a:endParaRPr>
          </a:p>
          <a:p>
            <a:pPr algn="just">
              <a:lnSpc>
                <a:spcPts val="4900"/>
              </a:lnSpc>
              <a:spcBef>
                <a:spcPct val="0"/>
              </a:spcBef>
            </a:pPr>
            <a:r>
              <a:rPr lang="pt-BR" sz="2800" b="1" dirty="0">
                <a:cs typeface="Times New Roman" panose="02020603050405020304" pitchFamily="18" charset="0"/>
                <a:sym typeface="Poppins Bold"/>
              </a:rPr>
              <a:t>Finalidade: </a:t>
            </a:r>
            <a:r>
              <a:rPr lang="pt-BR" sz="2800" dirty="0">
                <a:cs typeface="Times New Roman" panose="02020603050405020304" pitchFamily="18" charset="0"/>
                <a:sym typeface="Poppins Bold"/>
              </a:rPr>
              <a:t>Apoio financeiro para democratizar o ensino superior, diminuindo desigualdades e ampliando o acesso e permanência de estudantes de baixa renda, com ações como alimentação, saúde, alojamento e transporte, dentre outros benefícios.</a:t>
            </a: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B84C4ECC-707D-C8CB-2C1B-31B6D969DDA4}"/>
              </a:ext>
            </a:extLst>
          </p:cNvPr>
          <p:cNvSpPr/>
          <p:nvPr/>
        </p:nvSpPr>
        <p:spPr>
          <a:xfrm>
            <a:off x="510339" y="824288"/>
            <a:ext cx="12880992" cy="1087611"/>
          </a:xfrm>
          <a:custGeom>
            <a:avLst/>
            <a:gdLst/>
            <a:ahLst/>
            <a:cxnLst/>
            <a:rect l="l" t="t" r="r" b="b"/>
            <a:pathLst>
              <a:path w="2569690" h="286449">
                <a:moveTo>
                  <a:pt x="23805" y="0"/>
                </a:moveTo>
                <a:lnTo>
                  <a:pt x="2545885" y="0"/>
                </a:lnTo>
                <a:cubicBezTo>
                  <a:pt x="2552199" y="0"/>
                  <a:pt x="2558254" y="2508"/>
                  <a:pt x="2562718" y="6972"/>
                </a:cubicBezTo>
                <a:cubicBezTo>
                  <a:pt x="2567182" y="11436"/>
                  <a:pt x="2569690" y="17491"/>
                  <a:pt x="2569690" y="23805"/>
                </a:cubicBezTo>
                <a:lnTo>
                  <a:pt x="2569690" y="262644"/>
                </a:lnTo>
                <a:cubicBezTo>
                  <a:pt x="2569690" y="268958"/>
                  <a:pt x="2567182" y="275012"/>
                  <a:pt x="2562718" y="279477"/>
                </a:cubicBezTo>
                <a:cubicBezTo>
                  <a:pt x="2558254" y="283941"/>
                  <a:pt x="2552199" y="286449"/>
                  <a:pt x="2545885" y="286449"/>
                </a:cubicBezTo>
                <a:lnTo>
                  <a:pt x="23805" y="286449"/>
                </a:lnTo>
                <a:cubicBezTo>
                  <a:pt x="17491" y="286449"/>
                  <a:pt x="11436" y="283941"/>
                  <a:pt x="6972" y="279477"/>
                </a:cubicBezTo>
                <a:cubicBezTo>
                  <a:pt x="2508" y="275012"/>
                  <a:pt x="0" y="268958"/>
                  <a:pt x="0" y="262644"/>
                </a:cubicBezTo>
                <a:lnTo>
                  <a:pt x="0" y="23805"/>
                </a:lnTo>
                <a:cubicBezTo>
                  <a:pt x="0" y="17491"/>
                  <a:pt x="2508" y="11436"/>
                  <a:pt x="6972" y="6972"/>
                </a:cubicBezTo>
                <a:cubicBezTo>
                  <a:pt x="11436" y="2508"/>
                  <a:pt x="17491" y="0"/>
                  <a:pt x="23805" y="0"/>
                </a:cubicBezTo>
                <a:close/>
              </a:path>
            </a:pathLst>
          </a:custGeom>
          <a:solidFill>
            <a:srgbClr val="BFE090"/>
          </a:solidFill>
        </p:spPr>
        <p:txBody>
          <a:bodyPr anchor="ctr"/>
          <a:lstStyle/>
          <a:p>
            <a:r>
              <a:rPr lang="pt-BR" sz="3600" b="1" dirty="0">
                <a:solidFill>
                  <a:srgbClr val="252525"/>
                </a:solidFill>
                <a:latin typeface="+mj-lt"/>
                <a:cs typeface="Poppins Bold"/>
              </a:rPr>
              <a:t>Módulo 2: Principais ações orçamentárias executadas</a:t>
            </a:r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16291B3A-1F8E-C94B-EB7B-168E0DEA3E82}"/>
              </a:ext>
            </a:extLst>
          </p:cNvPr>
          <p:cNvSpPr/>
          <p:nvPr/>
        </p:nvSpPr>
        <p:spPr>
          <a:xfrm>
            <a:off x="3429000" y="7257951"/>
            <a:ext cx="10820400" cy="1143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>
                <a:solidFill>
                  <a:schemeClr val="tx1"/>
                </a:solidFill>
              </a:rPr>
              <a:t>Com a nova lei aprovada,  essa ação poderá atender estudantes de graduação e de pós-graduação.</a:t>
            </a:r>
          </a:p>
        </p:txBody>
      </p:sp>
    </p:spTree>
    <p:extLst>
      <p:ext uri="{BB962C8B-B14F-4D97-AF65-F5344CB8AC3E}">
        <p14:creationId xmlns:p14="http://schemas.microsoft.com/office/powerpoint/2010/main" val="3652931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356926" y="824289"/>
            <a:ext cx="12520874" cy="1503331"/>
            <a:chOff x="0" y="0"/>
            <a:chExt cx="2569690" cy="286449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/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10" name="Câmera 9">
            <a:extLst>
              <a:ext uri="{FF2B5EF4-FFF2-40B4-BE49-F238E27FC236}">
                <a16:creationId xmlns:a16="http://schemas.microsoft.com/office/drawing/2014/main" id="{8F29BF57-E4B0-B3D5-6875-198D994F87A1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45504" y="8244504"/>
            <a:ext cx="1919052" cy="1919052"/>
          </a:xfrm>
          <a:prstGeom prst="ellipse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B043BFD7-0452-879D-7273-F7414BB559E5}"/>
              </a:ext>
            </a:extLst>
          </p:cNvPr>
          <p:cNvSpPr txBox="1"/>
          <p:nvPr/>
        </p:nvSpPr>
        <p:spPr>
          <a:xfrm>
            <a:off x="1584960" y="3146776"/>
            <a:ext cx="11887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anose="02020603050405020304" pitchFamily="18" charset="0"/>
              </a:rPr>
              <a:t>Como PLANEJAR o orçamento de um edital para ser incluído no PGO?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AB3CA4B-9EF6-A646-15EC-36C6B0DDAC4D}"/>
              </a:ext>
            </a:extLst>
          </p:cNvPr>
          <p:cNvSpPr txBox="1"/>
          <p:nvPr/>
        </p:nvSpPr>
        <p:spPr>
          <a:xfrm>
            <a:off x="685800" y="962793"/>
            <a:ext cx="129499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rgbClr val="252525"/>
                </a:solidFill>
                <a:latin typeface="+mj-lt"/>
                <a:cs typeface="Poppins Bold"/>
              </a:rPr>
              <a:t>Módulo 3: Planejamento de Apoio Estudantil com ênfase em Replanejamento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6C491155-BE73-ED75-B292-C65C750F476D}"/>
              </a:ext>
            </a:extLst>
          </p:cNvPr>
          <p:cNvSpPr txBox="1"/>
          <p:nvPr/>
        </p:nvSpPr>
        <p:spPr>
          <a:xfrm>
            <a:off x="1584960" y="4305300"/>
            <a:ext cx="15712440" cy="31854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 algn="just">
              <a:lnSpc>
                <a:spcPts val="4900"/>
              </a:lnSpc>
              <a:spcBef>
                <a:spcPct val="0"/>
              </a:spcBef>
              <a:buAutoNum type="arabicPeriod"/>
            </a:pPr>
            <a:r>
              <a:rPr lang="pt-BR" sz="3200" dirty="0">
                <a:sym typeface="Poppins Bold"/>
              </a:rPr>
              <a:t>Definir o </a:t>
            </a:r>
            <a:r>
              <a:rPr lang="pt-BR" sz="3200" b="1" dirty="0">
                <a:sym typeface="Poppins Bold"/>
              </a:rPr>
              <a:t>objeto</a:t>
            </a:r>
            <a:r>
              <a:rPr lang="pt-BR" sz="3200" dirty="0">
                <a:sym typeface="Poppins Bold"/>
              </a:rPr>
              <a:t> do edital</a:t>
            </a:r>
          </a:p>
          <a:p>
            <a:pPr marL="514350" indent="-514350" algn="just">
              <a:lnSpc>
                <a:spcPts val="4900"/>
              </a:lnSpc>
              <a:spcBef>
                <a:spcPct val="0"/>
              </a:spcBef>
              <a:buAutoNum type="arabicPeriod"/>
            </a:pPr>
            <a:r>
              <a:rPr lang="pt-BR" sz="3200" dirty="0">
                <a:sym typeface="Poppins Bold"/>
              </a:rPr>
              <a:t>Definir </a:t>
            </a:r>
            <a:r>
              <a:rPr lang="pt-BR" sz="3200" b="1" dirty="0">
                <a:sym typeface="Poppins Bold"/>
              </a:rPr>
              <a:t>vigência</a:t>
            </a:r>
            <a:r>
              <a:rPr lang="pt-BR" sz="3200" dirty="0">
                <a:sym typeface="Poppins Bold"/>
              </a:rPr>
              <a:t> (quantidade de meses e em quais meses será executado)</a:t>
            </a:r>
          </a:p>
          <a:p>
            <a:pPr marL="514350" indent="-514350" algn="just">
              <a:lnSpc>
                <a:spcPts val="4900"/>
              </a:lnSpc>
              <a:spcBef>
                <a:spcPct val="0"/>
              </a:spcBef>
              <a:buAutoNum type="arabicPeriod"/>
            </a:pPr>
            <a:r>
              <a:rPr lang="pt-BR" sz="3200" dirty="0">
                <a:sym typeface="Poppins Bold"/>
              </a:rPr>
              <a:t>Definir </a:t>
            </a:r>
            <a:r>
              <a:rPr lang="pt-BR" sz="3200" b="1" dirty="0">
                <a:sym typeface="Poppins Bold"/>
              </a:rPr>
              <a:t>quantidade de bolsas </a:t>
            </a:r>
            <a:r>
              <a:rPr lang="pt-BR" sz="3200" dirty="0">
                <a:sym typeface="Poppins Bold"/>
              </a:rPr>
              <a:t>(será terá vagas específicas para o público de cotas)</a:t>
            </a:r>
          </a:p>
          <a:p>
            <a:pPr marL="514350" indent="-514350" algn="just">
              <a:lnSpc>
                <a:spcPts val="4900"/>
              </a:lnSpc>
              <a:spcBef>
                <a:spcPct val="0"/>
              </a:spcBef>
              <a:buAutoNum type="arabicPeriod"/>
            </a:pPr>
            <a:r>
              <a:rPr lang="pt-BR" sz="3200" dirty="0">
                <a:sym typeface="Poppins Bold"/>
              </a:rPr>
              <a:t>Definir em qual </a:t>
            </a:r>
            <a:r>
              <a:rPr lang="pt-BR" sz="3200" b="1" dirty="0">
                <a:sym typeface="Poppins Bold"/>
              </a:rPr>
              <a:t>ação</a:t>
            </a:r>
            <a:r>
              <a:rPr lang="pt-BR" sz="3200" dirty="0">
                <a:sym typeface="Poppins Bold"/>
              </a:rPr>
              <a:t> a despesa se enquadra mais corretamente (Diplan faz essa análise)</a:t>
            </a:r>
          </a:p>
          <a:p>
            <a:pPr marL="514350" indent="-514350" algn="just">
              <a:lnSpc>
                <a:spcPts val="4900"/>
              </a:lnSpc>
              <a:spcBef>
                <a:spcPct val="0"/>
              </a:spcBef>
              <a:buAutoNum type="arabicPeriod"/>
            </a:pPr>
            <a:endParaRPr lang="pt-BR" sz="3200" dirty="0">
              <a:cs typeface="Times New Roman" panose="02020603050405020304" pitchFamily="18" charset="0"/>
              <a:sym typeface="Poppins 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975D45-E157-894C-F726-3795197798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F183C318-9666-51CA-A460-336C7026D54D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351D2BC2-BDAE-92DA-E81E-E44EE48B8258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F423896A-C581-5274-730A-573DD2747695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4E3505BB-C694-7FF1-C544-270CFDCF6D4F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FE528382-5A05-354D-6E72-E1BABA49778B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10" name="Câmera 9">
            <a:extLst>
              <a:ext uri="{FF2B5EF4-FFF2-40B4-BE49-F238E27FC236}">
                <a16:creationId xmlns:a16="http://schemas.microsoft.com/office/drawing/2014/main" id="{27B5DB14-B4ED-C0B5-4398-62BC5BA570A8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30600" y="8229600"/>
            <a:ext cx="1933956" cy="1933956"/>
          </a:xfrm>
          <a:prstGeom prst="ellipse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2CBD4DE4-DA18-456F-9C30-BD1BAADE75C2}"/>
              </a:ext>
            </a:extLst>
          </p:cNvPr>
          <p:cNvSpPr txBox="1"/>
          <p:nvPr/>
        </p:nvSpPr>
        <p:spPr>
          <a:xfrm>
            <a:off x="1519808" y="2458117"/>
            <a:ext cx="1563624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anose="02020603050405020304" pitchFamily="18" charset="0"/>
              </a:rPr>
              <a:t>No momento de elaboração do PGO, a Diplan envia para as Unidades um racional de planejamento de editais conforme modelo abaixo:</a:t>
            </a:r>
          </a:p>
        </p:txBody>
      </p:sp>
      <p:grpSp>
        <p:nvGrpSpPr>
          <p:cNvPr id="12" name="Group 5">
            <a:extLst>
              <a:ext uri="{FF2B5EF4-FFF2-40B4-BE49-F238E27FC236}">
                <a16:creationId xmlns:a16="http://schemas.microsoft.com/office/drawing/2014/main" id="{55B830F6-C9F7-9EA6-62FE-7D77CA6A6811}"/>
              </a:ext>
            </a:extLst>
          </p:cNvPr>
          <p:cNvGrpSpPr/>
          <p:nvPr/>
        </p:nvGrpSpPr>
        <p:grpSpPr>
          <a:xfrm>
            <a:off x="457200" y="824289"/>
            <a:ext cx="13214576" cy="1365131"/>
            <a:chOff x="0" y="0"/>
            <a:chExt cx="2569690" cy="286449"/>
          </a:xfrm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F5469DAD-05B1-A21C-582A-F3E1306B7F3C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4" name="TextBox 7">
              <a:extLst>
                <a:ext uri="{FF2B5EF4-FFF2-40B4-BE49-F238E27FC236}">
                  <a16:creationId xmlns:a16="http://schemas.microsoft.com/office/drawing/2014/main" id="{CADB5575-E747-4FB1-3AE5-8D1E20E41913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1F9CF16A-834A-8AEA-09C2-F15E6574080F}"/>
              </a:ext>
            </a:extLst>
          </p:cNvPr>
          <p:cNvSpPr txBox="1"/>
          <p:nvPr/>
        </p:nvSpPr>
        <p:spPr>
          <a:xfrm>
            <a:off x="685800" y="962793"/>
            <a:ext cx="129499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rgbClr val="252525"/>
                </a:solidFill>
                <a:latin typeface="+mj-lt"/>
                <a:cs typeface="Poppins Bold"/>
              </a:rPr>
              <a:t>Módulo 3: Planejamento de Apoio Estudantil com ênfase em Replanejamento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A052606B-F4AC-E929-6D28-F7F9CFEF0A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1559" y="3561633"/>
            <a:ext cx="16974791" cy="4180088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D49B2719-03D4-969E-6F47-EEDFE2B4C822}"/>
              </a:ext>
            </a:extLst>
          </p:cNvPr>
          <p:cNvSpPr txBox="1"/>
          <p:nvPr/>
        </p:nvSpPr>
        <p:spPr>
          <a:xfrm>
            <a:off x="1987049" y="8524253"/>
            <a:ext cx="1328520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pt-BR" sz="3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anose="02020603050405020304" pitchFamily="18" charset="0"/>
              </a:rPr>
              <a:t>A Unidade precisa estar atenta aos valores aprovados no PGO. Caso haja alteração, é necessário ajustar com base no valor aprovado </a:t>
            </a:r>
            <a:r>
              <a:rPr kumimoji="0" lang="pt-B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anose="02020603050405020304" pitchFamily="18" charset="0"/>
              </a:rPr>
              <a:t>(Replanejamento).</a:t>
            </a:r>
          </a:p>
        </p:txBody>
      </p:sp>
    </p:spTree>
    <p:extLst>
      <p:ext uri="{BB962C8B-B14F-4D97-AF65-F5344CB8AC3E}">
        <p14:creationId xmlns:p14="http://schemas.microsoft.com/office/powerpoint/2010/main" val="3575892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0E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84FB722-5FC1-84E6-9A43-4D1EABE8B6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668E905B-4DF2-A61F-4FFD-014FBFD62856}"/>
              </a:ext>
            </a:extLst>
          </p:cNvPr>
          <p:cNvGrpSpPr/>
          <p:nvPr/>
        </p:nvGrpSpPr>
        <p:grpSpPr>
          <a:xfrm>
            <a:off x="0" y="-496214"/>
            <a:ext cx="1028700" cy="11372437"/>
            <a:chOff x="0" y="0"/>
            <a:chExt cx="270933" cy="2995210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A7C0652E-56F9-BF55-7165-418AC51A17C7}"/>
                </a:ext>
              </a:extLst>
            </p:cNvPr>
            <p:cNvSpPr/>
            <p:nvPr/>
          </p:nvSpPr>
          <p:spPr>
            <a:xfrm>
              <a:off x="0" y="0"/>
              <a:ext cx="270933" cy="2995210"/>
            </a:xfrm>
            <a:custGeom>
              <a:avLst/>
              <a:gdLst/>
              <a:ahLst/>
              <a:cxnLst/>
              <a:rect l="l" t="t" r="r" b="b"/>
              <a:pathLst>
                <a:path w="270933" h="2995210">
                  <a:moveTo>
                    <a:pt x="135467" y="0"/>
                  </a:moveTo>
                  <a:lnTo>
                    <a:pt x="135467" y="0"/>
                  </a:lnTo>
                  <a:cubicBezTo>
                    <a:pt x="171395" y="0"/>
                    <a:pt x="205851" y="14272"/>
                    <a:pt x="231256" y="39677"/>
                  </a:cubicBezTo>
                  <a:cubicBezTo>
                    <a:pt x="256661" y="65082"/>
                    <a:pt x="270933" y="99539"/>
                    <a:pt x="270933" y="135467"/>
                  </a:cubicBezTo>
                  <a:lnTo>
                    <a:pt x="270933" y="2859743"/>
                  </a:lnTo>
                  <a:cubicBezTo>
                    <a:pt x="270933" y="2895671"/>
                    <a:pt x="256661" y="2930127"/>
                    <a:pt x="231256" y="2955532"/>
                  </a:cubicBezTo>
                  <a:cubicBezTo>
                    <a:pt x="205851" y="2980937"/>
                    <a:pt x="171395" y="2995210"/>
                    <a:pt x="135467" y="2995210"/>
                  </a:cubicBezTo>
                  <a:lnTo>
                    <a:pt x="135467" y="2995210"/>
                  </a:lnTo>
                  <a:cubicBezTo>
                    <a:pt x="99539" y="2995210"/>
                    <a:pt x="65082" y="2980937"/>
                    <a:pt x="39677" y="2955532"/>
                  </a:cubicBezTo>
                  <a:cubicBezTo>
                    <a:pt x="14272" y="2930127"/>
                    <a:pt x="0" y="2895671"/>
                    <a:pt x="0" y="2859743"/>
                  </a:cubicBezTo>
                  <a:lnTo>
                    <a:pt x="0" y="135467"/>
                  </a:lnTo>
                  <a:cubicBezTo>
                    <a:pt x="0" y="99539"/>
                    <a:pt x="14272" y="65082"/>
                    <a:pt x="39677" y="39677"/>
                  </a:cubicBezTo>
                  <a:cubicBezTo>
                    <a:pt x="65082" y="14272"/>
                    <a:pt x="99539" y="0"/>
                    <a:pt x="135467" y="0"/>
                  </a:cubicBezTo>
                  <a:close/>
                </a:path>
              </a:pathLst>
            </a:custGeom>
            <a:solidFill>
              <a:srgbClr val="00BF63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1FDD04BF-561B-0CB0-636A-4269BEC14CB9}"/>
                </a:ext>
              </a:extLst>
            </p:cNvPr>
            <p:cNvSpPr txBox="1"/>
            <p:nvPr/>
          </p:nvSpPr>
          <p:spPr>
            <a:xfrm>
              <a:off x="0" y="-38100"/>
              <a:ext cx="270933" cy="30333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C7E5E4C2-E80C-1D7A-4BFA-AEFBD4E6EA32}"/>
              </a:ext>
            </a:extLst>
          </p:cNvPr>
          <p:cNvGrpSpPr/>
          <p:nvPr/>
        </p:nvGrpSpPr>
        <p:grpSpPr>
          <a:xfrm>
            <a:off x="356926" y="824289"/>
            <a:ext cx="12520874" cy="1503331"/>
            <a:chOff x="0" y="0"/>
            <a:chExt cx="2569690" cy="286449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882FE6D7-B132-15B4-257F-14380DB1BB66}"/>
                </a:ext>
              </a:extLst>
            </p:cNvPr>
            <p:cNvSpPr/>
            <p:nvPr/>
          </p:nvSpPr>
          <p:spPr>
            <a:xfrm>
              <a:off x="0" y="0"/>
              <a:ext cx="2569690" cy="286449"/>
            </a:xfrm>
            <a:custGeom>
              <a:avLst/>
              <a:gdLst/>
              <a:ahLst/>
              <a:cxnLst/>
              <a:rect l="l" t="t" r="r" b="b"/>
              <a:pathLst>
                <a:path w="2569690" h="286449">
                  <a:moveTo>
                    <a:pt x="23805" y="0"/>
                  </a:moveTo>
                  <a:lnTo>
                    <a:pt x="2545885" y="0"/>
                  </a:lnTo>
                  <a:cubicBezTo>
                    <a:pt x="2552199" y="0"/>
                    <a:pt x="2558254" y="2508"/>
                    <a:pt x="2562718" y="6972"/>
                  </a:cubicBezTo>
                  <a:cubicBezTo>
                    <a:pt x="2567182" y="11436"/>
                    <a:pt x="2569690" y="17491"/>
                    <a:pt x="2569690" y="23805"/>
                  </a:cubicBezTo>
                  <a:lnTo>
                    <a:pt x="2569690" y="262644"/>
                  </a:lnTo>
                  <a:cubicBezTo>
                    <a:pt x="2569690" y="268958"/>
                    <a:pt x="2567182" y="275012"/>
                    <a:pt x="2562718" y="279477"/>
                  </a:cubicBezTo>
                  <a:cubicBezTo>
                    <a:pt x="2558254" y="283941"/>
                    <a:pt x="2552199" y="286449"/>
                    <a:pt x="2545885" y="286449"/>
                  </a:cubicBezTo>
                  <a:lnTo>
                    <a:pt x="23805" y="286449"/>
                  </a:lnTo>
                  <a:cubicBezTo>
                    <a:pt x="17491" y="286449"/>
                    <a:pt x="11436" y="283941"/>
                    <a:pt x="6972" y="279477"/>
                  </a:cubicBezTo>
                  <a:cubicBezTo>
                    <a:pt x="2508" y="275012"/>
                    <a:pt x="0" y="268958"/>
                    <a:pt x="0" y="262644"/>
                  </a:cubicBezTo>
                  <a:lnTo>
                    <a:pt x="0" y="23805"/>
                  </a:lnTo>
                  <a:cubicBezTo>
                    <a:pt x="0" y="17491"/>
                    <a:pt x="2508" y="11436"/>
                    <a:pt x="6972" y="6972"/>
                  </a:cubicBezTo>
                  <a:cubicBezTo>
                    <a:pt x="11436" y="2508"/>
                    <a:pt x="17491" y="0"/>
                    <a:pt x="23805" y="0"/>
                  </a:cubicBezTo>
                  <a:close/>
                </a:path>
              </a:pathLst>
            </a:custGeom>
            <a:solidFill>
              <a:srgbClr val="BFE090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6D9261AB-894F-2A69-74CB-65E94C61D676}"/>
                </a:ext>
              </a:extLst>
            </p:cNvPr>
            <p:cNvSpPr txBox="1"/>
            <p:nvPr/>
          </p:nvSpPr>
          <p:spPr>
            <a:xfrm>
              <a:off x="0" y="-76200"/>
              <a:ext cx="2569690" cy="36264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5599"/>
                </a:lnSpc>
              </a:pPr>
              <a:endParaRPr/>
            </a:p>
          </p:txBody>
        </p:sp>
      </p:grpSp>
      <p:sp>
        <p:nvSpPr>
          <p:cNvPr id="8" name="Freeform 8">
            <a:extLst>
              <a:ext uri="{FF2B5EF4-FFF2-40B4-BE49-F238E27FC236}">
                <a16:creationId xmlns:a16="http://schemas.microsoft.com/office/drawing/2014/main" id="{0B53BC47-DE9F-4AEA-1728-4DA4ACD8388F}"/>
              </a:ext>
            </a:extLst>
          </p:cNvPr>
          <p:cNvSpPr/>
          <p:nvPr/>
        </p:nvSpPr>
        <p:spPr>
          <a:xfrm>
            <a:off x="16096714" y="408568"/>
            <a:ext cx="1919052" cy="1919052"/>
          </a:xfrm>
          <a:custGeom>
            <a:avLst/>
            <a:gdLst/>
            <a:ahLst/>
            <a:cxnLst/>
            <a:rect l="l" t="t" r="r" b="b"/>
            <a:pathLst>
              <a:path w="1919052" h="1919052">
                <a:moveTo>
                  <a:pt x="0" y="0"/>
                </a:moveTo>
                <a:lnTo>
                  <a:pt x="1919052" y="0"/>
                </a:lnTo>
                <a:lnTo>
                  <a:pt x="1919052" y="1919052"/>
                </a:lnTo>
                <a:lnTo>
                  <a:pt x="0" y="191905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44057" r="-33719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id="{162DD089-B014-FD47-0C56-238428DD1595}"/>
              </a:ext>
            </a:extLst>
          </p:cNvPr>
          <p:cNvSpPr/>
          <p:nvPr/>
        </p:nvSpPr>
        <p:spPr>
          <a:xfrm>
            <a:off x="14000650" y="685529"/>
            <a:ext cx="1767190" cy="1365131"/>
          </a:xfrm>
          <a:custGeom>
            <a:avLst/>
            <a:gdLst/>
            <a:ahLst/>
            <a:cxnLst/>
            <a:rect l="l" t="t" r="r" b="b"/>
            <a:pathLst>
              <a:path w="1767190" h="1365131">
                <a:moveTo>
                  <a:pt x="0" y="0"/>
                </a:moveTo>
                <a:lnTo>
                  <a:pt x="1767190" y="0"/>
                </a:lnTo>
                <a:lnTo>
                  <a:pt x="1767190" y="1365130"/>
                </a:lnTo>
                <a:lnTo>
                  <a:pt x="0" y="136513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46819" t="-231116" r="-48092" b="-229589"/>
            </a:stretch>
          </a:blipFill>
        </p:spPr>
        <p:txBody>
          <a:bodyPr/>
          <a:lstStyle/>
          <a:p>
            <a:endParaRPr lang="pt-BR"/>
          </a:p>
        </p:txBody>
      </p:sp>
      <p:pic>
        <p:nvPicPr>
          <p:cNvPr id="10" name="Câmera 9">
            <a:extLst>
              <a:ext uri="{FF2B5EF4-FFF2-40B4-BE49-F238E27FC236}">
                <a16:creationId xmlns:a16="http://schemas.microsoft.com/office/drawing/2014/main" id="{60618C49-625E-B945-E0E5-6162B6434D5F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45504" y="8244504"/>
            <a:ext cx="1919052" cy="1919052"/>
          </a:xfrm>
          <a:prstGeom prst="ellipse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66DB9233-0AAF-D0FB-9AF2-FC9FF8B92E34}"/>
              </a:ext>
            </a:extLst>
          </p:cNvPr>
          <p:cNvSpPr txBox="1"/>
          <p:nvPr/>
        </p:nvSpPr>
        <p:spPr>
          <a:xfrm>
            <a:off x="1584960" y="3146776"/>
            <a:ext cx="11887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anose="02020603050405020304" pitchFamily="18" charset="0"/>
              </a:rPr>
              <a:t>Fluxo do Planejamento de Editais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3213AF39-AE3F-86C4-BA79-75B4035B1899}"/>
              </a:ext>
            </a:extLst>
          </p:cNvPr>
          <p:cNvSpPr txBox="1"/>
          <p:nvPr/>
        </p:nvSpPr>
        <p:spPr>
          <a:xfrm>
            <a:off x="685800" y="962793"/>
            <a:ext cx="129499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rgbClr val="252525"/>
                </a:solidFill>
                <a:latin typeface="+mj-lt"/>
                <a:cs typeface="Poppins Bold"/>
              </a:rPr>
              <a:t>Módulo 3: Planejamento de Apoio Estudantil com ênfase em Replanejamento</a:t>
            </a:r>
          </a:p>
        </p:txBody>
      </p:sp>
      <p:graphicFrame>
        <p:nvGraphicFramePr>
          <p:cNvPr id="11" name="Espaço Reservado para Conteúdo 12">
            <a:extLst>
              <a:ext uri="{FF2B5EF4-FFF2-40B4-BE49-F238E27FC236}">
                <a16:creationId xmlns:a16="http://schemas.microsoft.com/office/drawing/2014/main" id="{4139B20D-5E6F-DF72-E200-63AB26C61D4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4067077"/>
              </p:ext>
            </p:extLst>
          </p:nvPr>
        </p:nvGraphicFramePr>
        <p:xfrm>
          <a:off x="1973502" y="3196182"/>
          <a:ext cx="13208889" cy="6828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1114993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 2013 - 202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2013 - 2022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 2013 - 2022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 2013 - 202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2013 - 2022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 2013 - 2022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2463</TotalTime>
  <Words>3352</Words>
  <Application>Microsoft Office PowerPoint</Application>
  <PresentationFormat>Personalizar</PresentationFormat>
  <Paragraphs>1163</Paragraphs>
  <Slides>32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32</vt:i4>
      </vt:variant>
    </vt:vector>
  </HeadingPairs>
  <TitlesOfParts>
    <vt:vector size="40" baseType="lpstr">
      <vt:lpstr>Poppins</vt:lpstr>
      <vt:lpstr>Roboto</vt:lpstr>
      <vt:lpstr>Times New Roman</vt:lpstr>
      <vt:lpstr>Arial</vt:lpstr>
      <vt:lpstr>Calibri</vt:lpstr>
      <vt:lpstr>Poppins Bold</vt:lpstr>
      <vt:lpstr>Aptos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Semana Orçamentária da Ufopa</dc:title>
  <cp:lastModifiedBy>Renata Sousa</cp:lastModifiedBy>
  <cp:revision>6</cp:revision>
  <dcterms:created xsi:type="dcterms:W3CDTF">2006-08-16T00:00:00Z</dcterms:created>
  <dcterms:modified xsi:type="dcterms:W3CDTF">2025-01-23T00:38:44Z</dcterms:modified>
  <dc:identifier>DAGbIJXYV-E</dc:identifier>
</cp:coreProperties>
</file>